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Default Extension="gif" ContentType="image/gif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2" r:id="rId2"/>
    <p:sldId id="326" r:id="rId3"/>
    <p:sldId id="270" r:id="rId4"/>
    <p:sldId id="327" r:id="rId5"/>
    <p:sldId id="321" r:id="rId6"/>
    <p:sldId id="328" r:id="rId7"/>
    <p:sldId id="329" r:id="rId8"/>
    <p:sldId id="318" r:id="rId9"/>
    <p:sldId id="319" r:id="rId10"/>
    <p:sldId id="320" r:id="rId11"/>
    <p:sldId id="322" r:id="rId12"/>
    <p:sldId id="323" r:id="rId13"/>
    <p:sldId id="325" r:id="rId14"/>
    <p:sldId id="330" r:id="rId15"/>
    <p:sldId id="317" r:id="rId16"/>
    <p:sldId id="331" r:id="rId17"/>
    <p:sldId id="292" r:id="rId18"/>
    <p:sldId id="332" r:id="rId19"/>
    <p:sldId id="343" r:id="rId20"/>
    <p:sldId id="324" r:id="rId21"/>
    <p:sldId id="333" r:id="rId22"/>
    <p:sldId id="334" r:id="rId23"/>
    <p:sldId id="289" r:id="rId24"/>
    <p:sldId id="335" r:id="rId25"/>
    <p:sldId id="337" r:id="rId26"/>
    <p:sldId id="338" r:id="rId27"/>
    <p:sldId id="336" r:id="rId28"/>
    <p:sldId id="269" r:id="rId29"/>
    <p:sldId id="282" r:id="rId30"/>
    <p:sldId id="339" r:id="rId31"/>
    <p:sldId id="340" r:id="rId32"/>
    <p:sldId id="342" r:id="rId33"/>
    <p:sldId id="310" r:id="rId3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0119"/>
    <a:srgbClr val="CC6600"/>
    <a:srgbClr val="0000CC"/>
    <a:srgbClr val="1D08BC"/>
    <a:srgbClr val="005DA2"/>
    <a:srgbClr val="CC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6913" autoAdjust="0"/>
    <p:restoredTop sz="94660"/>
  </p:normalViewPr>
  <p:slideViewPr>
    <p:cSldViewPr>
      <p:cViewPr>
        <p:scale>
          <a:sx n="80" d="100"/>
          <a:sy n="80" d="100"/>
        </p:scale>
        <p:origin x="-792" y="-5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36868100" cy="368681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layout/>
    </c:title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2010 год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высокий</c:v>
                </c:pt>
                <c:pt idx="1">
                  <c:v>средний</c:v>
                </c:pt>
                <c:pt idx="2">
                  <c:v>низкий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9.5</c:v>
                </c:pt>
                <c:pt idx="1">
                  <c:v>56.9</c:v>
                </c:pt>
                <c:pt idx="2">
                  <c:v>33.6</c:v>
                </c:pt>
              </c:numCache>
            </c:numRef>
          </c:val>
        </c:ser>
      </c:pie3DChart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layout/>
    </c:title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2015 год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высокий</c:v>
                </c:pt>
                <c:pt idx="1">
                  <c:v>средний</c:v>
                </c:pt>
                <c:pt idx="2">
                  <c:v>низкий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58.4</c:v>
                </c:pt>
                <c:pt idx="1">
                  <c:v>33.6</c:v>
                </c:pt>
                <c:pt idx="2">
                  <c:v>8</c:v>
                </c:pt>
              </c:numCache>
            </c:numRef>
          </c:val>
        </c:ser>
      </c:pie3DChart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5516" y="1556932"/>
            <a:ext cx="8676964" cy="1260000"/>
          </a:xfrm>
        </p:spPr>
        <p:txBody>
          <a:bodyPr/>
          <a:lstStyle>
            <a:lvl1pPr>
              <a:defRPr sz="8000" b="0">
                <a:solidFill>
                  <a:srgbClr val="C00000"/>
                </a:solidFill>
                <a:effectLst/>
                <a:latin typeface="Matreshka" pitchFamily="2" charset="0"/>
                <a:ea typeface="Arial Unicode MS" pitchFamily="34" charset="-128"/>
                <a:cs typeface="Arial" pitchFamily="34" charset="0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7584" y="3528591"/>
            <a:ext cx="7452828" cy="1260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2185" y="620614"/>
            <a:ext cx="8280000" cy="900113"/>
          </a:xfrm>
        </p:spPr>
        <p:txBody>
          <a:bodyPr/>
          <a:lstStyle>
            <a:lvl1pPr>
              <a:defRPr>
                <a:solidFill>
                  <a:srgbClr val="C00000"/>
                </a:solidFill>
                <a:latin typeface="+mj-lt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31540" y="1880828"/>
            <a:ext cx="8280000" cy="4320000"/>
          </a:xfrm>
        </p:spPr>
        <p:txBody>
          <a:bodyPr/>
          <a:lstStyle>
            <a:lvl1pPr>
              <a:defRPr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  <a:lvl2pPr>
              <a:defRPr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2pPr>
            <a:lvl3pPr>
              <a:defRPr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3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1540" y="620614"/>
            <a:ext cx="8280000" cy="900113"/>
          </a:xfrm>
        </p:spPr>
        <p:txBody>
          <a:bodyPr/>
          <a:lstStyle>
            <a:lvl1pPr>
              <a:defRPr>
                <a:solidFill>
                  <a:srgbClr val="C00000"/>
                </a:solidFill>
                <a:latin typeface="+mj-lt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0"/>
          </p:nvPr>
        </p:nvSpPr>
        <p:spPr>
          <a:xfrm>
            <a:off x="431540" y="1880828"/>
            <a:ext cx="8280000" cy="4320000"/>
          </a:xfrm>
        </p:spPr>
        <p:txBody>
          <a:bodyPr/>
          <a:lstStyle>
            <a:lvl1pPr marL="0" indent="0">
              <a:buNone/>
              <a:defRPr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  <a:lvl2pPr marL="108000" indent="0">
              <a:buNone/>
              <a:defRPr/>
            </a:lvl2pPr>
            <a:lvl3pPr marL="108000" indent="0">
              <a:buNone/>
              <a:defRPr/>
            </a:lvl3pPr>
          </a:lstStyle>
          <a:p>
            <a:pPr lvl="0"/>
            <a:r>
              <a:rPr lang="ru-RU" dirty="0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спис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2460" y="620688"/>
            <a:ext cx="8280000" cy="900113"/>
          </a:xfrm>
        </p:spPr>
        <p:txBody>
          <a:bodyPr/>
          <a:lstStyle>
            <a:lvl1pPr>
              <a:defRPr>
                <a:solidFill>
                  <a:srgbClr val="C00000"/>
                </a:solidFill>
                <a:latin typeface="+mj-lt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0"/>
          </p:nvPr>
        </p:nvSpPr>
        <p:spPr>
          <a:xfrm>
            <a:off x="432460" y="1880828"/>
            <a:ext cx="8280000" cy="4320000"/>
          </a:xfrm>
        </p:spPr>
        <p:txBody>
          <a:bodyPr/>
          <a:lstStyle>
            <a:lvl1pPr marL="342000" indent="-342000">
              <a:buSzPct val="60000"/>
              <a:buFont typeface="Wingdings" pitchFamily="2" charset="2"/>
              <a:buChar char="v"/>
              <a:defRPr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  <a:lvl2pPr marL="741600" indent="-284400">
              <a:buFont typeface="Arial" pitchFamily="34" charset="0"/>
              <a:buChar char="•"/>
              <a:defRPr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2pPr>
            <a:lvl3pPr marL="1144800" indent="-230400">
              <a:buFont typeface="Arial" pitchFamily="34" charset="0"/>
              <a:buChar char="•"/>
              <a:defRPr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3pPr>
            <a:lvl4pPr indent="-324000">
              <a:defRPr>
                <a:solidFill>
                  <a:schemeClr val="tx1">
                    <a:lumMod val="95000"/>
                    <a:lumOff val="5000"/>
                  </a:schemeClr>
                </a:solidFill>
              </a:defRPr>
            </a:lvl4pPr>
            <a:lvl5pPr indent="-324000">
              <a:defRPr>
                <a:solidFill>
                  <a:schemeClr val="tx1">
                    <a:lumMod val="95000"/>
                    <a:lumOff val="5000"/>
                  </a:schemeClr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2460" y="620688"/>
            <a:ext cx="8280000" cy="900113"/>
          </a:xfrm>
        </p:spPr>
        <p:txBody>
          <a:bodyPr/>
          <a:lstStyle>
            <a:lvl1pPr>
              <a:defRPr>
                <a:solidFill>
                  <a:srgbClr val="C00000"/>
                </a:solidFill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32460" y="1880828"/>
            <a:ext cx="3780000" cy="4320000"/>
          </a:xfrm>
        </p:spPr>
        <p:txBody>
          <a:bodyPr/>
          <a:lstStyle>
            <a:lvl1pPr>
              <a:defRPr sz="32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  <a:lvl2pPr>
              <a:defRPr sz="28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2pPr>
            <a:lvl3pPr>
              <a:defRPr sz="24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32460" y="1880828"/>
            <a:ext cx="3780000" cy="4320000"/>
          </a:xfrm>
        </p:spPr>
        <p:txBody>
          <a:bodyPr/>
          <a:lstStyle>
            <a:lvl1pPr>
              <a:defRPr sz="32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  <a:lvl2pPr>
              <a:defRPr sz="28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2pPr>
            <a:lvl3pPr>
              <a:defRPr sz="24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8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68313" y="620713"/>
            <a:ext cx="8278812" cy="900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68313" y="1916113"/>
            <a:ext cx="8278812" cy="432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1" r:id="rId1"/>
    <p:sldLayoutId id="2147483866" r:id="rId2"/>
    <p:sldLayoutId id="2147483867" r:id="rId3"/>
    <p:sldLayoutId id="2147483868" r:id="rId4"/>
    <p:sldLayoutId id="2147483869" r:id="rId5"/>
    <p:sldLayoutId id="2147483870" r:id="rId6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 kern="1200">
          <a:solidFill>
            <a:srgbClr val="C00000"/>
          </a:solidFill>
          <a:latin typeface="+mj-lt"/>
          <a:ea typeface="+mj-ea"/>
          <a:cs typeface="Arial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C00000"/>
          </a:solidFill>
          <a:latin typeface="Calibri" pitchFamily="34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C00000"/>
          </a:solidFill>
          <a:latin typeface="Calibri" pitchFamily="34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C00000"/>
          </a:solidFill>
          <a:latin typeface="Calibri" pitchFamily="34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C00000"/>
          </a:solidFill>
          <a:latin typeface="Calibri" pitchFamily="34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000">
          <a:solidFill>
            <a:srgbClr val="17375E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000">
          <a:solidFill>
            <a:srgbClr val="17375E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000">
          <a:solidFill>
            <a:srgbClr val="17375E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000">
          <a:solidFill>
            <a:srgbClr val="17375E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SzPct val="60000"/>
        <a:buFont typeface="Wingdings" pitchFamily="2" charset="2"/>
        <a:buChar char="v"/>
        <a:defRPr sz="3200" kern="1200">
          <a:solidFill>
            <a:srgbClr val="0D0D0D"/>
          </a:solidFill>
          <a:latin typeface="+mj-lt"/>
          <a:ea typeface="+mn-ea"/>
          <a:cs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800" kern="1200">
          <a:solidFill>
            <a:srgbClr val="0D0D0D"/>
          </a:solidFill>
          <a:latin typeface="+mj-lt"/>
          <a:ea typeface="+mn-ea"/>
          <a:cs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rgbClr val="0D0D0D"/>
          </a:solidFill>
          <a:latin typeface="+mj-lt"/>
          <a:ea typeface="+mn-ea"/>
          <a:cs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rgbClr val="17375E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rgbClr val="17375E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7" Type="http://schemas.openxmlformats.org/officeDocument/2006/relationships/image" Target="../media/image49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7" Type="http://schemas.openxmlformats.org/officeDocument/2006/relationships/image" Target="../media/image57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jpeg"/><Relationship Id="rId3" Type="http://schemas.openxmlformats.org/officeDocument/2006/relationships/image" Target="../media/image62.jpeg"/><Relationship Id="rId7" Type="http://schemas.openxmlformats.org/officeDocument/2006/relationships/image" Target="../media/image66.jpe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jpeg"/><Relationship Id="rId5" Type="http://schemas.openxmlformats.org/officeDocument/2006/relationships/image" Target="../media/image64.jpeg"/><Relationship Id="rId4" Type="http://schemas.openxmlformats.org/officeDocument/2006/relationships/image" Target="../media/image63.jpeg"/><Relationship Id="rId9" Type="http://schemas.openxmlformats.org/officeDocument/2006/relationships/image" Target="../media/image68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6.jpeg"/><Relationship Id="rId5" Type="http://schemas.openxmlformats.org/officeDocument/2006/relationships/image" Target="../media/image75.jpeg"/><Relationship Id="rId4" Type="http://schemas.openxmlformats.org/officeDocument/2006/relationships/image" Target="../media/image74.jpe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jpeg"/><Relationship Id="rId3" Type="http://schemas.openxmlformats.org/officeDocument/2006/relationships/image" Target="../media/image78.jpeg"/><Relationship Id="rId7" Type="http://schemas.openxmlformats.org/officeDocument/2006/relationships/image" Target="../media/image82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jpeg"/><Relationship Id="rId5" Type="http://schemas.openxmlformats.org/officeDocument/2006/relationships/image" Target="../media/image80.jpeg"/><Relationship Id="rId10" Type="http://schemas.openxmlformats.org/officeDocument/2006/relationships/image" Target="../media/image85.jpeg"/><Relationship Id="rId4" Type="http://schemas.openxmlformats.org/officeDocument/2006/relationships/image" Target="../media/image79.jpeg"/><Relationship Id="rId9" Type="http://schemas.openxmlformats.org/officeDocument/2006/relationships/image" Target="../media/image84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8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image" Target="../media/image89.gi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250825" y="944563"/>
            <a:ext cx="8569325" cy="399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400" b="1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Cleopatra" pitchFamily="2" charset="0"/>
                <a:ea typeface="+mj-ea"/>
                <a:cs typeface="Arial" pitchFamily="34" charset="0"/>
              </a:rPr>
              <a:t>Формирование патриотических чувств у детей дошкольного возраста в процессе приобщения к истокам народной культуры</a:t>
            </a:r>
            <a:r>
              <a:rPr lang="ru-RU" sz="4400" b="1" dirty="0">
                <a:solidFill>
                  <a:srgbClr val="FF0066"/>
                </a:solidFill>
                <a:latin typeface="+mj-lt"/>
                <a:ea typeface="+mj-ea"/>
                <a:cs typeface="Arial" pitchFamily="34" charset="0"/>
              </a:rPr>
              <a:t/>
            </a:r>
            <a:br>
              <a:rPr lang="ru-RU" sz="4400" b="1" dirty="0">
                <a:solidFill>
                  <a:srgbClr val="FF0066"/>
                </a:solidFill>
                <a:latin typeface="+mj-lt"/>
                <a:ea typeface="+mj-ea"/>
                <a:cs typeface="Arial" pitchFamily="34" charset="0"/>
              </a:rPr>
            </a:br>
            <a:endParaRPr lang="ru-RU" sz="4400" b="1" dirty="0">
              <a:solidFill>
                <a:srgbClr val="FF0066"/>
              </a:solidFill>
              <a:latin typeface="+mj-lt"/>
              <a:ea typeface="+mj-ea"/>
              <a:cs typeface="Arial" pitchFamily="34" charset="0"/>
            </a:endParaRPr>
          </a:p>
        </p:txBody>
      </p:sp>
      <p:sp>
        <p:nvSpPr>
          <p:cNvPr id="3075" name="Прямоугольник 7"/>
          <p:cNvSpPr>
            <a:spLocks noChangeArrowheads="1"/>
          </p:cNvSpPr>
          <p:nvPr/>
        </p:nvSpPr>
        <p:spPr bwMode="auto">
          <a:xfrm>
            <a:off x="3671888" y="4941888"/>
            <a:ext cx="5329237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>
                <a:solidFill>
                  <a:srgbClr val="3333CC"/>
                </a:solidFill>
              </a:rPr>
              <a:t>Автор: воспитатель 1 категории</a:t>
            </a:r>
          </a:p>
          <a:p>
            <a:r>
              <a:rPr lang="ru-RU" altLang="ru-RU">
                <a:solidFill>
                  <a:srgbClr val="3333CC"/>
                </a:solidFill>
              </a:rPr>
              <a:t>Барановская Татьяна Вадимовна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>
          <a:xfrm>
            <a:off x="612775" y="620713"/>
            <a:ext cx="8280400" cy="900112"/>
          </a:xfrm>
        </p:spPr>
        <p:txBody>
          <a:bodyPr/>
          <a:lstStyle/>
          <a:p>
            <a:r>
              <a:rPr lang="ru-RU" altLang="ru-RU" sz="3600" smtClean="0">
                <a:latin typeface="Monotype Corsiva" pitchFamily="66" charset="0"/>
                <a:cs typeface="Arial" charset="0"/>
              </a:rPr>
              <a:t>Центр книги</a:t>
            </a:r>
          </a:p>
        </p:txBody>
      </p:sp>
      <p:pic>
        <p:nvPicPr>
          <p:cNvPr id="12291" name="Picture 4" descr="C:\Users\Татьяна\Desktop\Saved Pictures\DSC_148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455988" y="1773238"/>
            <a:ext cx="2735262" cy="2052637"/>
          </a:xfrm>
          <a:effectLst>
            <a:softEdge rad="112500"/>
          </a:effectLst>
        </p:spPr>
      </p:pic>
      <p:pic>
        <p:nvPicPr>
          <p:cNvPr id="12292" name="Picture 5" descr="C:\Users\Татьяна\Desktop\Saved Pictures\20151028_120620.jpg"/>
          <p:cNvPicPr>
            <a:picLocks noChangeAspect="1" noChangeArrowheads="1"/>
          </p:cNvPicPr>
          <p:nvPr/>
        </p:nvPicPr>
        <p:blipFill>
          <a:blip r:embed="rId3" cstate="print"/>
          <a:srcRect t="16393"/>
          <a:stretch>
            <a:fillRect/>
          </a:stretch>
        </p:blipFill>
        <p:spPr bwMode="auto">
          <a:xfrm>
            <a:off x="6372225" y="1160463"/>
            <a:ext cx="2555875" cy="19081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293" name="Picture 7" descr="C:\Users\Татьяна\Desktop\фото детский сад\Новая папка (3)\фото д.с\P102001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63938" y="4149725"/>
            <a:ext cx="2484437" cy="18605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294" name="Picture 8" descr="C:\Users\Татьяна\Desktop\фото детский сад\Новая папка (3)\P103012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04788" y="3573463"/>
            <a:ext cx="2927350" cy="2195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295" name="Picture 9" descr="C:\Users\Татьяна\Desktop\фото детский сад\Новая папка (3)\P103015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31800" y="1179513"/>
            <a:ext cx="2760663" cy="20701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296" name="Picture 9" descr="C:\Users\Татьяна\Desktop\24 д.с. фото\20151106_161439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551613" y="3213100"/>
            <a:ext cx="2197100" cy="29289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>
          <a:xfrm>
            <a:off x="395288" y="1268413"/>
            <a:ext cx="8280400" cy="900112"/>
          </a:xfrm>
        </p:spPr>
        <p:txBody>
          <a:bodyPr/>
          <a:lstStyle/>
          <a:p>
            <a:r>
              <a:rPr lang="ru-RU" altLang="ru-RU" sz="3600" smtClean="0">
                <a:latin typeface="Monotype Corsiva" pitchFamily="66" charset="0"/>
                <a:cs typeface="Arial" charset="0"/>
              </a:rPr>
              <a:t>Центр сюжетно </a:t>
            </a:r>
            <a:br>
              <a:rPr lang="ru-RU" altLang="ru-RU" sz="3600" smtClean="0">
                <a:latin typeface="Monotype Corsiva" pitchFamily="66" charset="0"/>
                <a:cs typeface="Arial" charset="0"/>
              </a:rPr>
            </a:br>
            <a:r>
              <a:rPr lang="ru-RU" altLang="ru-RU" sz="3600" smtClean="0">
                <a:latin typeface="Monotype Corsiva" pitchFamily="66" charset="0"/>
                <a:cs typeface="Arial" charset="0"/>
              </a:rPr>
              <a:t>- ролевых игр</a:t>
            </a:r>
          </a:p>
        </p:txBody>
      </p:sp>
      <p:pic>
        <p:nvPicPr>
          <p:cNvPr id="13315" name="Picture 4" descr="C:\Users\Татьяна\Desktop\Saved Pictures\DSC_148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227763" y="3824288"/>
            <a:ext cx="2765425" cy="2305050"/>
          </a:xfrm>
          <a:effectLst>
            <a:softEdge rad="112500"/>
          </a:effectLst>
        </p:spPr>
      </p:pic>
      <p:pic>
        <p:nvPicPr>
          <p:cNvPr id="13316" name="Picture 5" descr="C:\Users\Татьяна\Desktop\фото детский сад\Новая папка (3)\фото д.с\P102000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8" y="3824288"/>
            <a:ext cx="2435225" cy="22891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317" name="Picture 6" descr="C:\Users\Татьяна\Desktop\24 д.с. фото\IMG_0014.jpg"/>
          <p:cNvPicPr>
            <a:picLocks noChangeAspect="1" noChangeArrowheads="1"/>
          </p:cNvPicPr>
          <p:nvPr/>
        </p:nvPicPr>
        <p:blipFill>
          <a:blip r:embed="rId4" cstate="print"/>
          <a:srcRect l="16989" t="45210" r="19054" b="4015"/>
          <a:stretch>
            <a:fillRect/>
          </a:stretch>
        </p:blipFill>
        <p:spPr bwMode="auto">
          <a:xfrm>
            <a:off x="6372225" y="1376363"/>
            <a:ext cx="2608263" cy="21605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318" name="Picture 7" descr="C:\Users\Татьяна\Desktop\24 д.с. фото\IMG_0015.jpg"/>
          <p:cNvPicPr>
            <a:picLocks noChangeAspect="1" noChangeArrowheads="1"/>
          </p:cNvPicPr>
          <p:nvPr/>
        </p:nvPicPr>
        <p:blipFill>
          <a:blip r:embed="rId5" cstate="print"/>
          <a:srcRect l="2695" t="8821" r="27061" b="2968"/>
          <a:stretch>
            <a:fillRect/>
          </a:stretch>
        </p:blipFill>
        <p:spPr bwMode="auto">
          <a:xfrm>
            <a:off x="3024188" y="2673350"/>
            <a:ext cx="3060700" cy="25193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319" name="Picture 8" descr="C:\Users\Татьяна\Desktop\24 д.с. фото\IMG_0013.jpg"/>
          <p:cNvPicPr>
            <a:picLocks noChangeAspect="1" noChangeArrowheads="1"/>
          </p:cNvPicPr>
          <p:nvPr/>
        </p:nvPicPr>
        <p:blipFill>
          <a:blip r:embed="rId6" cstate="print"/>
          <a:srcRect l="10516" t="1682" r="32233" b="11961"/>
          <a:stretch>
            <a:fillRect/>
          </a:stretch>
        </p:blipFill>
        <p:spPr bwMode="auto">
          <a:xfrm>
            <a:off x="287338" y="1125538"/>
            <a:ext cx="2413000" cy="23288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>
          <a:xfrm>
            <a:off x="431800" y="620713"/>
            <a:ext cx="8280400" cy="900112"/>
          </a:xfrm>
        </p:spPr>
        <p:txBody>
          <a:bodyPr/>
          <a:lstStyle/>
          <a:p>
            <a:r>
              <a:rPr lang="ru-RU" altLang="ru-RU" sz="3600" smtClean="0">
                <a:latin typeface="Monotype Corsiva" pitchFamily="66" charset="0"/>
                <a:cs typeface="Arial" charset="0"/>
              </a:rPr>
              <a:t>Центр театрально - игровой деятельности</a:t>
            </a:r>
          </a:p>
        </p:txBody>
      </p:sp>
      <p:pic>
        <p:nvPicPr>
          <p:cNvPr id="14339" name="Picture 4" descr="C:\Users\Татьяна\Desktop\фото детский сад\Новая папка (3)\фото д.с\P102025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3200" b="4594"/>
          <a:stretch>
            <a:fillRect/>
          </a:stretch>
        </p:blipFill>
        <p:spPr>
          <a:xfrm>
            <a:off x="827088" y="3897313"/>
            <a:ext cx="3097212" cy="2139950"/>
          </a:xfrm>
          <a:effectLst>
            <a:softEdge rad="112500"/>
          </a:effectLst>
        </p:spPr>
      </p:pic>
      <p:pic>
        <p:nvPicPr>
          <p:cNvPr id="14340" name="Picture 5" descr="C:\Users\Татьяна\Desktop\фото детский сад\Новая папка (3)\P103013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463" y="1700213"/>
            <a:ext cx="3276600" cy="43703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341" name="Picture 6" descr="C:\Users\Татьяна\Desktop\24 д.с. фото\20151106_161406.jpg"/>
          <p:cNvPicPr>
            <a:picLocks noChangeAspect="1" noChangeArrowheads="1"/>
          </p:cNvPicPr>
          <p:nvPr/>
        </p:nvPicPr>
        <p:blipFill>
          <a:blip r:embed="rId4" cstate="print"/>
          <a:srcRect b="8333"/>
          <a:stretch>
            <a:fillRect/>
          </a:stretch>
        </p:blipFill>
        <p:spPr bwMode="auto">
          <a:xfrm>
            <a:off x="863600" y="1665288"/>
            <a:ext cx="3095625" cy="21288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>
          <a:xfrm>
            <a:off x="431800" y="1592263"/>
            <a:ext cx="8280400" cy="900112"/>
          </a:xfrm>
        </p:spPr>
        <p:txBody>
          <a:bodyPr/>
          <a:lstStyle/>
          <a:p>
            <a:r>
              <a:rPr lang="ru-RU" altLang="ru-RU" sz="3600" smtClean="0">
                <a:latin typeface="Monotype Corsiva" pitchFamily="66" charset="0"/>
                <a:cs typeface="Arial" charset="0"/>
              </a:rPr>
              <a:t>Центр </a:t>
            </a:r>
            <a:br>
              <a:rPr lang="ru-RU" altLang="ru-RU" sz="3600" smtClean="0">
                <a:latin typeface="Monotype Corsiva" pitchFamily="66" charset="0"/>
                <a:cs typeface="Arial" charset="0"/>
              </a:rPr>
            </a:br>
            <a:r>
              <a:rPr lang="ru-RU" altLang="ru-RU" sz="3600" smtClean="0">
                <a:latin typeface="Monotype Corsiva" pitchFamily="66" charset="0"/>
                <a:cs typeface="Arial" charset="0"/>
              </a:rPr>
              <a:t>патриотического </a:t>
            </a:r>
            <a:br>
              <a:rPr lang="ru-RU" altLang="ru-RU" sz="3600" smtClean="0">
                <a:latin typeface="Monotype Corsiva" pitchFamily="66" charset="0"/>
                <a:cs typeface="Arial" charset="0"/>
              </a:rPr>
            </a:br>
            <a:r>
              <a:rPr lang="ru-RU" altLang="ru-RU" sz="3600" smtClean="0">
                <a:latin typeface="Monotype Corsiva" pitchFamily="66" charset="0"/>
                <a:cs typeface="Arial" charset="0"/>
              </a:rPr>
              <a:t>воспитания</a:t>
            </a:r>
          </a:p>
        </p:txBody>
      </p:sp>
      <p:pic>
        <p:nvPicPr>
          <p:cNvPr id="15363" name="Picture 4" descr="C:\Users\Татьяна\Desktop\Saved Pictures\20151030_171020.jpg"/>
          <p:cNvPicPr>
            <a:picLocks noChangeAspect="1" noChangeArrowheads="1"/>
          </p:cNvPicPr>
          <p:nvPr/>
        </p:nvPicPr>
        <p:blipFill>
          <a:blip r:embed="rId2" cstate="print"/>
          <a:srcRect t="26378"/>
          <a:stretch>
            <a:fillRect/>
          </a:stretch>
        </p:blipFill>
        <p:spPr bwMode="auto">
          <a:xfrm>
            <a:off x="4895850" y="3789363"/>
            <a:ext cx="2555875" cy="2311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364" name="Picture 5" descr="C:\Users\Татьяна\Desktop\фото детский сад\Новая папка (3)\P103012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7338" y="692150"/>
            <a:ext cx="2232025" cy="29765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365" name="Picture 6" descr="C:\Users\Татьяна\Desktop\24 д.с. фото\20151106_16013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03350" y="3789363"/>
            <a:ext cx="3048000" cy="2286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366" name="Picture 7" descr="C:\Users\Татьяна\Desktop\24 д.с. фото\20151106_15552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59563" y="728663"/>
            <a:ext cx="2239962" cy="2984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>
          <a:xfrm>
            <a:off x="431800" y="692150"/>
            <a:ext cx="8280400" cy="900113"/>
          </a:xfrm>
        </p:spPr>
        <p:txBody>
          <a:bodyPr/>
          <a:lstStyle/>
          <a:p>
            <a:r>
              <a:rPr lang="ru-RU" altLang="ru-RU" sz="3600" smtClean="0">
                <a:latin typeface="Monotype Corsiva" pitchFamily="66" charset="0"/>
                <a:cs typeface="Arial" charset="0"/>
              </a:rPr>
              <a:t>Методическая литература</a:t>
            </a:r>
            <a:br>
              <a:rPr lang="ru-RU" altLang="ru-RU" sz="3600" smtClean="0">
                <a:latin typeface="Monotype Corsiva" pitchFamily="66" charset="0"/>
                <a:cs typeface="Arial" charset="0"/>
              </a:rPr>
            </a:br>
            <a:r>
              <a:rPr lang="ru-RU" altLang="ru-RU" sz="3600" smtClean="0">
                <a:latin typeface="Monotype Corsiva" pitchFamily="66" charset="0"/>
                <a:cs typeface="Arial" charset="0"/>
              </a:rPr>
              <a:t>по патриотическому воспитанию</a:t>
            </a:r>
          </a:p>
        </p:txBody>
      </p:sp>
      <p:pic>
        <p:nvPicPr>
          <p:cNvPr id="16387" name="Picture 3" descr="C:\Users\Татьяна\Desktop\24 д.с. фото\20151111_1415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350" y="1717675"/>
            <a:ext cx="5976938" cy="44831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3"/>
          <p:cNvSpPr>
            <a:spLocks noGrp="1"/>
          </p:cNvSpPr>
          <p:nvPr>
            <p:ph type="title"/>
          </p:nvPr>
        </p:nvSpPr>
        <p:spPr>
          <a:xfrm>
            <a:off x="431800" y="225425"/>
            <a:ext cx="8280400" cy="1152525"/>
          </a:xfrm>
        </p:spPr>
        <p:txBody>
          <a:bodyPr/>
          <a:lstStyle/>
          <a:p>
            <a:pPr eaLnBrk="1" hangingPunct="1"/>
            <a:r>
              <a:rPr lang="ru-RU" altLang="ru-RU" sz="3600" smtClean="0">
                <a:latin typeface="Monotype Corsiva" pitchFamily="66" charset="0"/>
                <a:cs typeface="Arial" charset="0"/>
              </a:rPr>
              <a:t>Кружок «Зернышко»</a:t>
            </a:r>
          </a:p>
        </p:txBody>
      </p:sp>
      <p:pic>
        <p:nvPicPr>
          <p:cNvPr id="17411" name="Picture 3" descr="C:\Users\Татьяна\Desktop\фото детский сад\Новая папка (3)\фото д.с\P10201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3238" y="1152525"/>
            <a:ext cx="3082925" cy="23129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412" name="Picture 4" descr="C:\Users\Татьяна\Desktop\фото детский сад\Новая папка (3)\фото д.с\P102014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825" y="3933825"/>
            <a:ext cx="2951163" cy="22129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413" name="Picture 5" descr="C:\Users\Татьяна\Desktop\24 д.с. фото\20151106_154516.jpg"/>
          <p:cNvPicPr>
            <a:picLocks noChangeAspect="1" noChangeArrowheads="1"/>
          </p:cNvPicPr>
          <p:nvPr/>
        </p:nvPicPr>
        <p:blipFill>
          <a:blip r:embed="rId4" cstate="print">
            <a:lum bright="-10000" contrast="10000"/>
          </a:blip>
          <a:srcRect l="16040" t="584" r="13086" b="4129"/>
          <a:stretch>
            <a:fillRect/>
          </a:stretch>
        </p:blipFill>
        <p:spPr bwMode="auto">
          <a:xfrm>
            <a:off x="1368425" y="3608388"/>
            <a:ext cx="2555875" cy="25781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414" name="Picture 6" descr="G:\DCIM\Camera\20151105_09373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35488" y="1089025"/>
            <a:ext cx="3673475" cy="27543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/>
          <p:cNvSpPr>
            <a:spLocks noGrp="1"/>
          </p:cNvSpPr>
          <p:nvPr>
            <p:ph type="title"/>
          </p:nvPr>
        </p:nvSpPr>
        <p:spPr>
          <a:xfrm>
            <a:off x="431800" y="620713"/>
            <a:ext cx="8280400" cy="900112"/>
          </a:xfrm>
        </p:spPr>
        <p:txBody>
          <a:bodyPr/>
          <a:lstStyle/>
          <a:p>
            <a:r>
              <a:rPr lang="ru-RU" altLang="ru-RU" sz="3600" smtClean="0">
                <a:latin typeface="Monotype Corsiva" pitchFamily="66" charset="0"/>
                <a:cs typeface="Arial" charset="0"/>
              </a:rPr>
              <a:t>Народные игры</a:t>
            </a:r>
          </a:p>
        </p:txBody>
      </p:sp>
      <p:pic>
        <p:nvPicPr>
          <p:cNvPr id="18435" name="Picture 2" descr="G:\DCIM\Camera\20151110_104254.jpg"/>
          <p:cNvPicPr>
            <a:picLocks noChangeAspect="1" noChangeArrowheads="1"/>
          </p:cNvPicPr>
          <p:nvPr/>
        </p:nvPicPr>
        <p:blipFill>
          <a:blip r:embed="rId2" cstate="print">
            <a:lum bright="10000" contrast="20000"/>
          </a:blip>
          <a:srcRect t="21638" r="56403" b="29070"/>
          <a:stretch>
            <a:fillRect/>
          </a:stretch>
        </p:blipFill>
        <p:spPr bwMode="auto">
          <a:xfrm>
            <a:off x="611560" y="1412776"/>
            <a:ext cx="2308564" cy="19567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436" name="Picture 3" descr="G:\DCIM\Camera\20151110_104550.jpg"/>
          <p:cNvPicPr>
            <a:picLocks noChangeAspect="1" noChangeArrowheads="1"/>
          </p:cNvPicPr>
          <p:nvPr/>
        </p:nvPicPr>
        <p:blipFill>
          <a:blip r:embed="rId3" cstate="print"/>
          <a:srcRect l="11807" t="34250" r="7082"/>
          <a:stretch>
            <a:fillRect/>
          </a:stretch>
        </p:blipFill>
        <p:spPr bwMode="auto">
          <a:xfrm>
            <a:off x="503238" y="3860800"/>
            <a:ext cx="3313112" cy="20145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437" name="Picture 4" descr="G:\DCIM\Camera\20151113_153520.jpg"/>
          <p:cNvPicPr>
            <a:picLocks noChangeAspect="1" noChangeArrowheads="1"/>
          </p:cNvPicPr>
          <p:nvPr/>
        </p:nvPicPr>
        <p:blipFill>
          <a:blip r:embed="rId4" cstate="print"/>
          <a:srcRect l="23225" r="14169" b="36874"/>
          <a:stretch>
            <a:fillRect/>
          </a:stretch>
        </p:blipFill>
        <p:spPr bwMode="auto">
          <a:xfrm>
            <a:off x="4895850" y="3933825"/>
            <a:ext cx="2555875" cy="19319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438" name="Picture 5" descr="G:\DCIM\Camera\20151113_15410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48164" y="1448780"/>
            <a:ext cx="2663825" cy="19986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8439" name="TextBox 7"/>
          <p:cNvSpPr txBox="1">
            <a:spLocks noChangeArrowheads="1"/>
          </p:cNvSpPr>
          <p:nvPr/>
        </p:nvSpPr>
        <p:spPr bwMode="auto">
          <a:xfrm>
            <a:off x="719138" y="3392488"/>
            <a:ext cx="21240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/>
              <a:t>Гуси-гуси…</a:t>
            </a:r>
          </a:p>
        </p:txBody>
      </p:sp>
      <p:sp>
        <p:nvSpPr>
          <p:cNvPr id="18440" name="TextBox 8"/>
          <p:cNvSpPr txBox="1">
            <a:spLocks noChangeArrowheads="1"/>
          </p:cNvSpPr>
          <p:nvPr/>
        </p:nvSpPr>
        <p:spPr bwMode="auto">
          <a:xfrm>
            <a:off x="6408738" y="3465513"/>
            <a:ext cx="21971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/>
              <a:t>Гори, гори ясно…</a:t>
            </a:r>
          </a:p>
        </p:txBody>
      </p:sp>
      <p:sp>
        <p:nvSpPr>
          <p:cNvPr id="18441" name="TextBox 9"/>
          <p:cNvSpPr txBox="1">
            <a:spLocks noChangeArrowheads="1"/>
          </p:cNvSpPr>
          <p:nvPr/>
        </p:nvSpPr>
        <p:spPr bwMode="auto">
          <a:xfrm>
            <a:off x="5400675" y="5949950"/>
            <a:ext cx="180022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/>
              <a:t>Жмурки</a:t>
            </a:r>
          </a:p>
        </p:txBody>
      </p:sp>
      <p:sp>
        <p:nvSpPr>
          <p:cNvPr id="18442" name="TextBox 10"/>
          <p:cNvSpPr txBox="1">
            <a:spLocks noChangeArrowheads="1"/>
          </p:cNvSpPr>
          <p:nvPr/>
        </p:nvSpPr>
        <p:spPr bwMode="auto">
          <a:xfrm>
            <a:off x="1295400" y="5949950"/>
            <a:ext cx="1223963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/>
              <a:t>Репка</a:t>
            </a:r>
          </a:p>
        </p:txBody>
      </p:sp>
      <p:pic>
        <p:nvPicPr>
          <p:cNvPr id="11" name="Picture 5" descr="E:\фото детский сад\Новая папка (3)\фото д.с\P1020031.JPG"/>
          <p:cNvPicPr>
            <a:picLocks noChangeAspect="1" noChangeArrowheads="1"/>
          </p:cNvPicPr>
          <p:nvPr/>
        </p:nvPicPr>
        <p:blipFill>
          <a:blip r:embed="rId6" cstate="print">
            <a:lum bright="10000" contrast="20000"/>
          </a:blip>
          <a:srcRect/>
          <a:stretch>
            <a:fillRect/>
          </a:stretch>
        </p:blipFill>
        <p:spPr bwMode="auto">
          <a:xfrm>
            <a:off x="3239852" y="1448780"/>
            <a:ext cx="2556532" cy="19176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8444" name="TextBox 11"/>
          <p:cNvSpPr txBox="1">
            <a:spLocks noChangeArrowheads="1"/>
          </p:cNvSpPr>
          <p:nvPr/>
        </p:nvSpPr>
        <p:spPr bwMode="auto">
          <a:xfrm>
            <a:off x="3276600" y="3429000"/>
            <a:ext cx="26638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/>
              <a:t>Ай дили, дили, дили…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3"/>
          <p:cNvSpPr>
            <a:spLocks noGrp="1"/>
          </p:cNvSpPr>
          <p:nvPr>
            <p:ph type="title"/>
          </p:nvPr>
        </p:nvSpPr>
        <p:spPr>
          <a:xfrm>
            <a:off x="539750" y="333375"/>
            <a:ext cx="8280400" cy="1152525"/>
          </a:xfrm>
        </p:spPr>
        <p:txBody>
          <a:bodyPr/>
          <a:lstStyle/>
          <a:p>
            <a:pPr eaLnBrk="1" hangingPunct="1"/>
            <a:r>
              <a:rPr lang="ru-RU" altLang="ru-RU" sz="3600" smtClean="0">
                <a:latin typeface="Monotype Corsiva" pitchFamily="66" charset="0"/>
                <a:cs typeface="Arial" charset="0"/>
              </a:rPr>
              <a:t>Праздники</a:t>
            </a:r>
          </a:p>
        </p:txBody>
      </p:sp>
      <p:pic>
        <p:nvPicPr>
          <p:cNvPr id="25603" name="Picture 3" descr="C:\Users\Татьяна\Desktop\фото детский сад\фото дети покров 14 год\P106056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908720"/>
            <a:ext cx="2963692" cy="22227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5604" name="Picture 4" descr="C:\Users\Татьяна\Desktop\фото детский сад\фото дети покров 14 год\P106058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76156" y="944723"/>
            <a:ext cx="2952328" cy="22145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5605" name="Picture 5" descr="C:\Users\Татьяна\Desktop\фото детский сад\фото лето\20150624_113210.jpg"/>
          <p:cNvPicPr>
            <a:picLocks noChangeAspect="1" noChangeArrowheads="1"/>
          </p:cNvPicPr>
          <p:nvPr/>
        </p:nvPicPr>
        <p:blipFill>
          <a:blip r:embed="rId4" cstate="print">
            <a:lum contrast="10000"/>
          </a:blip>
          <a:srcRect/>
          <a:stretch>
            <a:fillRect/>
          </a:stretch>
        </p:blipFill>
        <p:spPr bwMode="auto">
          <a:xfrm>
            <a:off x="3743908" y="1196752"/>
            <a:ext cx="1728192" cy="23049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5607" name="Picture 7" descr="C:\Users\Татьяна\Desktop\24 д.с. фото\IMG_0001.jpg"/>
          <p:cNvPicPr>
            <a:picLocks noChangeAspect="1" noChangeArrowheads="1"/>
          </p:cNvPicPr>
          <p:nvPr/>
        </p:nvPicPr>
        <p:blipFill>
          <a:blip r:embed="rId5" cstate="print"/>
          <a:srcRect l="19933" t="12317" r="23569" b="7832"/>
          <a:stretch>
            <a:fillRect/>
          </a:stretch>
        </p:blipFill>
        <p:spPr bwMode="auto">
          <a:xfrm>
            <a:off x="3563888" y="3717032"/>
            <a:ext cx="2268252" cy="21209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5609" name="Picture 9" descr="C:\Users\Татьяна\Desktop\Работа\фото детский сад\фото дети\покров\P1060565.JPG"/>
          <p:cNvPicPr>
            <a:picLocks noChangeAspect="1" noChangeArrowheads="1"/>
          </p:cNvPicPr>
          <p:nvPr/>
        </p:nvPicPr>
        <p:blipFill>
          <a:blip r:embed="rId6" cstate="print">
            <a:lum contrast="20000"/>
          </a:blip>
          <a:srcRect l="25588" t="51050" r="20863"/>
          <a:stretch>
            <a:fillRect/>
          </a:stretch>
        </p:blipFill>
        <p:spPr bwMode="auto">
          <a:xfrm>
            <a:off x="6120172" y="3681028"/>
            <a:ext cx="2835855" cy="19442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5610" name="Picture 10" descr="C:\Users\Татьяна\Desktop\24 д.с. фото\IMG_0016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3528" y="3645024"/>
            <a:ext cx="3033708" cy="20031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>
          <a:xfrm>
            <a:off x="431800" y="620713"/>
            <a:ext cx="8280400" cy="900112"/>
          </a:xfrm>
        </p:spPr>
        <p:txBody>
          <a:bodyPr/>
          <a:lstStyle/>
          <a:p>
            <a:r>
              <a:rPr lang="ru-RU" altLang="ru-RU" sz="3600" smtClean="0">
                <a:latin typeface="Monotype Corsiva" pitchFamily="66" charset="0"/>
                <a:cs typeface="Arial" charset="0"/>
              </a:rPr>
              <a:t>Изготовление народных кукол</a:t>
            </a:r>
          </a:p>
        </p:txBody>
      </p:sp>
      <p:pic>
        <p:nvPicPr>
          <p:cNvPr id="20483" name="Picture 2" descr="G:\DCIM\Camera\20151112_1000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313" y="1754188"/>
            <a:ext cx="3924300" cy="29432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484" name="Picture 3" descr="G:\DCIM\Camera\20151105_09341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9950" y="1773238"/>
            <a:ext cx="3924300" cy="29432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059113" y="800100"/>
            <a:ext cx="2989262" cy="126047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>
                <a:solidFill>
                  <a:srgbClr val="C00000"/>
                </a:solidFill>
                <a:latin typeface="+mj-lt"/>
                <a:ea typeface="+mj-ea"/>
                <a:cs typeface="Arial" charset="0"/>
              </a:rPr>
              <a:t>Алгоритм взаимодействия с родителями</a:t>
            </a:r>
            <a:endParaRPr lang="ru-RU" sz="2800" b="1" dirty="0">
              <a:solidFill>
                <a:srgbClr val="C00000"/>
              </a:solidFill>
              <a:latin typeface="+mj-lt"/>
              <a:ea typeface="+mj-ea"/>
              <a:cs typeface="Arial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03238" y="2457450"/>
            <a:ext cx="2736850" cy="187166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>
                <a:solidFill>
                  <a:srgbClr val="C00000"/>
                </a:solidFill>
              </a:rPr>
              <a:t>Информационно-аналитический</a:t>
            </a:r>
            <a:r>
              <a:rPr lang="ru-RU" sz="1400" b="1" dirty="0">
                <a:solidFill>
                  <a:srgbClr val="C00000"/>
                </a:solidFill>
              </a:rPr>
              <a:t> - </a:t>
            </a:r>
            <a:r>
              <a:rPr lang="ru-RU" sz="1400" dirty="0">
                <a:solidFill>
                  <a:schemeClr val="tx1"/>
                </a:solidFill>
              </a:rPr>
              <a:t>направлен</a:t>
            </a:r>
            <a:r>
              <a:rPr lang="ru-RU" sz="1400" dirty="0"/>
              <a:t> </a:t>
            </a:r>
            <a:r>
              <a:rPr lang="ru-RU" sz="1400" dirty="0">
                <a:solidFill>
                  <a:schemeClr val="tx1"/>
                </a:solidFill>
              </a:rPr>
              <a:t>на сбор и анализ сведений о родителях и детях, изучение семей, опыта воспитания, а также трудностей и запросов родителей. 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059113" y="4508500"/>
            <a:ext cx="3457575" cy="17653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>
                <a:solidFill>
                  <a:srgbClr val="C00000"/>
                </a:solidFill>
              </a:rPr>
              <a:t>Практический</a:t>
            </a:r>
            <a:r>
              <a:rPr lang="ru-RU" sz="1400" dirty="0">
                <a:solidFill>
                  <a:schemeClr val="tx1"/>
                </a:solidFill>
              </a:rPr>
              <a:t>– предусматривал актуализацию полученных знаний родителями (анализ педагогических ситуаций, решение педагогических задач, викторины и др.), включение родителей и детей в общее дело (участие в спектаклях, играх, проектах и др.).</a:t>
            </a:r>
            <a:r>
              <a:rPr lang="ru-RU" sz="1400" b="1" dirty="0">
                <a:solidFill>
                  <a:schemeClr val="tx1"/>
                </a:solidFill>
              </a:rPr>
              <a:t> 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048375" y="2600325"/>
            <a:ext cx="2700338" cy="1728788"/>
          </a:xfrm>
          <a:prstGeom prst="rect">
            <a:avLst/>
          </a:prstGeom>
          <a:solidFill>
            <a:schemeClr val="bg1"/>
          </a:solidFill>
          <a:ln>
            <a:solidFill>
              <a:srgbClr val="0401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>
                <a:solidFill>
                  <a:srgbClr val="C00000"/>
                </a:solidFill>
              </a:rPr>
              <a:t> Контрольно-оценочный </a:t>
            </a:r>
            <a:r>
              <a:rPr lang="ru-RU" sz="1600" dirty="0">
                <a:solidFill>
                  <a:srgbClr val="040119"/>
                </a:solidFill>
              </a:rPr>
              <a:t>-</a:t>
            </a:r>
            <a:r>
              <a:rPr lang="ru-RU" sz="1400" dirty="0">
                <a:solidFill>
                  <a:srgbClr val="040119"/>
                </a:solidFill>
              </a:rPr>
              <a:t>предполагал анализ эффективности проводимых мероприятий – использовались опрос, оценочные листы, анкетирование. </a:t>
            </a:r>
            <a:endParaRPr lang="ru-RU" sz="1400" b="1" dirty="0">
              <a:solidFill>
                <a:srgbClr val="040119"/>
              </a:solidFill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 flipH="1">
            <a:off x="2592388" y="2097088"/>
            <a:ext cx="1008062" cy="323850"/>
          </a:xfrm>
          <a:prstGeom prst="straightConnector1">
            <a:avLst/>
          </a:prstGeom>
          <a:ln w="38100">
            <a:solidFill>
              <a:srgbClr val="04011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4635500" y="2097088"/>
            <a:ext cx="0" cy="1979612"/>
          </a:xfrm>
          <a:prstGeom prst="straightConnector1">
            <a:avLst/>
          </a:prstGeom>
          <a:ln w="38100">
            <a:solidFill>
              <a:srgbClr val="04011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5795963" y="2097088"/>
            <a:ext cx="1116012" cy="503237"/>
          </a:xfrm>
          <a:prstGeom prst="straightConnector1">
            <a:avLst/>
          </a:prstGeom>
          <a:ln w="38100">
            <a:solidFill>
              <a:srgbClr val="04011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Текст 2"/>
          <p:cNvSpPr>
            <a:spLocks noGrp="1"/>
          </p:cNvSpPr>
          <p:nvPr>
            <p:ph type="body" sz="quarter" idx="4294967295"/>
          </p:nvPr>
        </p:nvSpPr>
        <p:spPr>
          <a:xfrm>
            <a:off x="468313" y="1052513"/>
            <a:ext cx="4248150" cy="5148262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ru-RU" altLang="ru-RU" b="1" smtClean="0">
                <a:cs typeface="Arial" charset="0"/>
              </a:rPr>
              <a:t>Патриотизм</a:t>
            </a:r>
            <a:r>
              <a:rPr lang="ru-RU" altLang="ru-RU" smtClean="0">
                <a:cs typeface="Arial" charset="0"/>
              </a:rPr>
              <a:t> – это главное. Без этого России пришлось бы забыть и о национальном достоинстве, и даже о национальном суверенитете.</a:t>
            </a:r>
          </a:p>
          <a:p>
            <a:pPr algn="r">
              <a:buFont typeface="Wingdings" pitchFamily="2" charset="2"/>
              <a:buNone/>
            </a:pPr>
            <a:r>
              <a:rPr lang="ru-RU" altLang="ru-RU" smtClean="0">
                <a:cs typeface="Arial" charset="0"/>
              </a:rPr>
              <a:t>		</a:t>
            </a:r>
            <a:r>
              <a:rPr lang="ru-RU" altLang="ru-RU" sz="2400" b="1" i="1" smtClean="0">
                <a:cs typeface="Arial" charset="0"/>
              </a:rPr>
              <a:t>В.В. Путин</a:t>
            </a:r>
            <a:r>
              <a:rPr lang="ru-RU" altLang="ru-RU" smtClean="0">
                <a:cs typeface="Arial" charset="0"/>
              </a:rPr>
              <a:t>.</a:t>
            </a:r>
          </a:p>
          <a:p>
            <a:endParaRPr lang="ru-RU" altLang="ru-RU" smtClean="0">
              <a:cs typeface="Arial" charset="0"/>
            </a:endParaRPr>
          </a:p>
        </p:txBody>
      </p:sp>
      <p:pic>
        <p:nvPicPr>
          <p:cNvPr id="4099" name="Picture 6" descr="C:\Users\Татьяна\Desktop\169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27650" y="873125"/>
            <a:ext cx="3429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/>
          <p:cNvSpPr>
            <a:spLocks noGrp="1"/>
          </p:cNvSpPr>
          <p:nvPr>
            <p:ph type="title"/>
          </p:nvPr>
        </p:nvSpPr>
        <p:spPr>
          <a:xfrm>
            <a:off x="431800" y="620713"/>
            <a:ext cx="8280400" cy="900112"/>
          </a:xfrm>
        </p:spPr>
        <p:txBody>
          <a:bodyPr/>
          <a:lstStyle/>
          <a:p>
            <a:r>
              <a:rPr lang="ru-RU" altLang="ru-RU" sz="3600" smtClean="0">
                <a:latin typeface="Monotype Corsiva" pitchFamily="66" charset="0"/>
                <a:cs typeface="Arial" charset="0"/>
              </a:rPr>
              <a:t>Работа с родителями</a:t>
            </a:r>
          </a:p>
        </p:txBody>
      </p:sp>
      <p:pic>
        <p:nvPicPr>
          <p:cNvPr id="21507" name="Picture 5" descr="C:\Users\Татьяна\Desktop\фото детский сад\Новая папка (3)\P103019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00788" y="1520825"/>
            <a:ext cx="2592387" cy="19446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509" name="Picture 6" descr="C:\Users\Татьяна\Desktop\Новая папка\P106031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92838" y="3860800"/>
            <a:ext cx="2759075" cy="20701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510" name="Picture 7" descr="C:\Users\Татьяна\Desktop\Новая папка\P106032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7524" y="1556792"/>
            <a:ext cx="2687638" cy="20161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511" name="Picture 8" descr="C:\Users\Татьяна\Desktop\24 д.с. фото\20151106_17041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59113" y="1484313"/>
            <a:ext cx="2976562" cy="22320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512" name="Picture 9" descr="C:\Users\Татьяна\Desktop\24 д.с. фото\20151106_171309.jpg"/>
          <p:cNvPicPr>
            <a:picLocks noChangeAspect="1" noChangeArrowheads="1"/>
          </p:cNvPicPr>
          <p:nvPr/>
        </p:nvPicPr>
        <p:blipFill>
          <a:blip r:embed="rId6" cstate="print"/>
          <a:srcRect l="13382" t="6425" r="21257" b="25325"/>
          <a:stretch>
            <a:fillRect/>
          </a:stretch>
        </p:blipFill>
        <p:spPr bwMode="auto">
          <a:xfrm>
            <a:off x="3132138" y="3824288"/>
            <a:ext cx="2816225" cy="22066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516" name="Picture 12" descr="http://ds-katucha.ucoz.ru/_si/0/s57538830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51520" y="4005064"/>
            <a:ext cx="2828367" cy="18855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1"/>
          <p:cNvSpPr>
            <a:spLocks noGrp="1"/>
          </p:cNvSpPr>
          <p:nvPr>
            <p:ph type="title"/>
          </p:nvPr>
        </p:nvSpPr>
        <p:spPr>
          <a:xfrm>
            <a:off x="-2736850" y="2420938"/>
            <a:ext cx="8280400" cy="900112"/>
          </a:xfrm>
        </p:spPr>
        <p:txBody>
          <a:bodyPr/>
          <a:lstStyle/>
          <a:p>
            <a:r>
              <a:rPr lang="ru-RU" altLang="ru-RU" sz="4800" smtClean="0">
                <a:latin typeface="Monotype Corsiva" pitchFamily="66" charset="0"/>
                <a:cs typeface="Arial" charset="0"/>
              </a:rPr>
              <a:t>М</a:t>
            </a:r>
            <a:br>
              <a:rPr lang="ru-RU" altLang="ru-RU" sz="4800" smtClean="0">
                <a:latin typeface="Monotype Corsiva" pitchFamily="66" charset="0"/>
                <a:cs typeface="Arial" charset="0"/>
              </a:rPr>
            </a:br>
            <a:r>
              <a:rPr lang="ru-RU" altLang="ru-RU" sz="4800" smtClean="0">
                <a:latin typeface="Monotype Corsiva" pitchFamily="66" charset="0"/>
                <a:cs typeface="Arial" charset="0"/>
              </a:rPr>
              <a:t>у</a:t>
            </a:r>
            <a:br>
              <a:rPr lang="ru-RU" altLang="ru-RU" sz="4800" smtClean="0">
                <a:latin typeface="Monotype Corsiva" pitchFamily="66" charset="0"/>
                <a:cs typeface="Arial" charset="0"/>
              </a:rPr>
            </a:br>
            <a:r>
              <a:rPr lang="ru-RU" altLang="ru-RU" sz="4800" smtClean="0">
                <a:latin typeface="Monotype Corsiva" pitchFamily="66" charset="0"/>
                <a:cs typeface="Arial" charset="0"/>
              </a:rPr>
              <a:t>з</a:t>
            </a:r>
            <a:br>
              <a:rPr lang="ru-RU" altLang="ru-RU" sz="4800" smtClean="0">
                <a:latin typeface="Monotype Corsiva" pitchFamily="66" charset="0"/>
                <a:cs typeface="Arial" charset="0"/>
              </a:rPr>
            </a:br>
            <a:r>
              <a:rPr lang="ru-RU" altLang="ru-RU" sz="4800" smtClean="0">
                <a:latin typeface="Monotype Corsiva" pitchFamily="66" charset="0"/>
                <a:cs typeface="Arial" charset="0"/>
              </a:rPr>
              <a:t>е</a:t>
            </a:r>
            <a:br>
              <a:rPr lang="ru-RU" altLang="ru-RU" sz="4800" smtClean="0">
                <a:latin typeface="Monotype Corsiva" pitchFamily="66" charset="0"/>
                <a:cs typeface="Arial" charset="0"/>
              </a:rPr>
            </a:br>
            <a:r>
              <a:rPr lang="ru-RU" altLang="ru-RU" sz="4800" smtClean="0">
                <a:latin typeface="Monotype Corsiva" pitchFamily="66" charset="0"/>
                <a:cs typeface="Arial" charset="0"/>
              </a:rPr>
              <a:t>й</a:t>
            </a:r>
          </a:p>
        </p:txBody>
      </p:sp>
      <p:pic>
        <p:nvPicPr>
          <p:cNvPr id="57346" name="Picture 2" descr="C:\Users\Татьяна\Desktop\24 д.с. фото\20151106_1615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4221088"/>
            <a:ext cx="2555776" cy="19168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7347" name="Picture 3" descr="C:\Users\Татьяна\Desktop\24 д.с. фото\IMG_00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24128" y="4185084"/>
            <a:ext cx="3060340" cy="20263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7348" name="Picture 4" descr="C:\Users\Татьяна\Desktop\24 д.с. фото\IMG_000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99792" y="692696"/>
            <a:ext cx="5495544" cy="34777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4"/>
          <p:cNvSpPr>
            <a:spLocks noGrp="1"/>
          </p:cNvSpPr>
          <p:nvPr>
            <p:ph type="title"/>
          </p:nvPr>
        </p:nvSpPr>
        <p:spPr>
          <a:xfrm>
            <a:off x="431800" y="620713"/>
            <a:ext cx="8280400" cy="900112"/>
          </a:xfrm>
        </p:spPr>
        <p:txBody>
          <a:bodyPr/>
          <a:lstStyle/>
          <a:p>
            <a:r>
              <a:rPr lang="ru-RU" altLang="ru-RU" sz="3600" smtClean="0">
                <a:latin typeface="Monotype Corsiva" pitchFamily="66" charset="0"/>
                <a:cs typeface="Arial" charset="0"/>
              </a:rPr>
              <a:t>Диагностика</a:t>
            </a:r>
          </a:p>
        </p:txBody>
      </p:sp>
      <p:graphicFrame>
        <p:nvGraphicFramePr>
          <p:cNvPr id="3" name="Диаграмма 2"/>
          <p:cNvGraphicFramePr/>
          <p:nvPr/>
        </p:nvGraphicFramePr>
        <p:xfrm>
          <a:off x="482544" y="1457298"/>
          <a:ext cx="3887799" cy="32496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Диаграмма 4"/>
          <p:cNvGraphicFramePr/>
          <p:nvPr/>
        </p:nvGraphicFramePr>
        <p:xfrm>
          <a:off x="4827591" y="1420785"/>
          <a:ext cx="3870378" cy="32131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Заголовок 3"/>
          <p:cNvSpPr>
            <a:spLocks noGrp="1"/>
          </p:cNvSpPr>
          <p:nvPr>
            <p:ph type="title"/>
          </p:nvPr>
        </p:nvSpPr>
        <p:spPr>
          <a:xfrm>
            <a:off x="468313" y="441325"/>
            <a:ext cx="8280400" cy="1152525"/>
          </a:xfrm>
        </p:spPr>
        <p:txBody>
          <a:bodyPr/>
          <a:lstStyle/>
          <a:p>
            <a:pPr eaLnBrk="1" hangingPunct="1"/>
            <a:r>
              <a:rPr lang="ru-RU" altLang="ru-RU" sz="3600" smtClean="0">
                <a:latin typeface="Monotype Corsiva" pitchFamily="66" charset="0"/>
                <a:cs typeface="Arial" charset="0"/>
              </a:rPr>
              <a:t>Достижения</a:t>
            </a:r>
          </a:p>
        </p:txBody>
      </p:sp>
      <p:sp>
        <p:nvSpPr>
          <p:cNvPr id="25603" name="AutoShape 4" descr="https://apf.mail.ru/cgi-bin/readmsg?id=14473513840000000524;0;18&amp;af_preview=1&amp;exif=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 altLang="ru-RU"/>
          </a:p>
        </p:txBody>
      </p:sp>
      <p:pic>
        <p:nvPicPr>
          <p:cNvPr id="25604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071870">
            <a:off x="6613525" y="3802063"/>
            <a:ext cx="1617663" cy="229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5" name="Picture 8" descr="C:\Users\Татьяна\Documents\Мои творения\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869021">
            <a:off x="7161213" y="1612900"/>
            <a:ext cx="1593850" cy="219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2" name="Picture 6" descr="C:\Users\Татьяна\Desktop\фото детский сад\фото лето\20150627_18060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1540" y="4221088"/>
            <a:ext cx="2113109" cy="15836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4583" name="Picture 6" descr="G:\DCIM\Camera\20150929_132633.jpg"/>
          <p:cNvPicPr>
            <a:picLocks noChangeAspect="1" noChangeArrowheads="1"/>
          </p:cNvPicPr>
          <p:nvPr/>
        </p:nvPicPr>
        <p:blipFill>
          <a:blip r:embed="rId5" cstate="print"/>
          <a:srcRect r="1001" b="32675"/>
          <a:stretch>
            <a:fillRect/>
          </a:stretch>
        </p:blipFill>
        <p:spPr bwMode="auto">
          <a:xfrm>
            <a:off x="2951820" y="4185084"/>
            <a:ext cx="2023372" cy="16141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5608" name="Picture 4" descr="C:\Users\Татьяна\Downloads\IMG_000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-761570">
            <a:off x="4268788" y="1422400"/>
            <a:ext cx="1660525" cy="234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9" name="Picture 5" descr="C:\Users\Татьяна\Downloads\IMG_000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651500" y="1304925"/>
            <a:ext cx="1693863" cy="239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10" name="Picture 6" descr="C:\Users\Татьяна\Documents\Мои творения\1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 rot="-726924">
            <a:off x="5297488" y="3721100"/>
            <a:ext cx="1658937" cy="228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7" name="Picture 11" descr="C:\Users\Татьяна\Downloads\фотки сплава 717.JPG"/>
          <p:cNvPicPr>
            <a:picLocks noChangeAspect="1" noChangeArrowheads="1"/>
          </p:cNvPicPr>
          <p:nvPr/>
        </p:nvPicPr>
        <p:blipFill>
          <a:blip r:embed="rId9" cstate="print"/>
          <a:srcRect t="22826" r="15305"/>
          <a:stretch>
            <a:fillRect/>
          </a:stretch>
        </p:blipFill>
        <p:spPr bwMode="auto">
          <a:xfrm>
            <a:off x="395536" y="1628800"/>
            <a:ext cx="3384376" cy="23128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Заголовок 1"/>
          <p:cNvSpPr>
            <a:spLocks noGrp="1"/>
          </p:cNvSpPr>
          <p:nvPr>
            <p:ph type="title"/>
          </p:nvPr>
        </p:nvSpPr>
        <p:spPr>
          <a:xfrm>
            <a:off x="431800" y="620713"/>
            <a:ext cx="8280400" cy="900112"/>
          </a:xfrm>
        </p:spPr>
        <p:txBody>
          <a:bodyPr/>
          <a:lstStyle/>
          <a:p>
            <a:r>
              <a:rPr lang="ru-RU" altLang="ru-RU" sz="3600" smtClean="0">
                <a:latin typeface="Monotype Corsiva" pitchFamily="66" charset="0"/>
                <a:cs typeface="Arial" charset="0"/>
              </a:rPr>
              <a:t>Спорт комплекс</a:t>
            </a:r>
          </a:p>
        </p:txBody>
      </p:sp>
      <p:pic>
        <p:nvPicPr>
          <p:cNvPr id="53250" name="Picture 2" descr="E:\таня\P103093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83668" y="1412776"/>
            <a:ext cx="6156175" cy="46171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1"/>
          <p:cNvSpPr>
            <a:spLocks noGrp="1"/>
          </p:cNvSpPr>
          <p:nvPr>
            <p:ph type="title"/>
          </p:nvPr>
        </p:nvSpPr>
        <p:spPr>
          <a:xfrm>
            <a:off x="431800" y="620713"/>
            <a:ext cx="8280400" cy="900112"/>
          </a:xfrm>
        </p:spPr>
        <p:txBody>
          <a:bodyPr/>
          <a:lstStyle/>
          <a:p>
            <a:r>
              <a:rPr lang="ru-RU" altLang="ru-RU" sz="3600" smtClean="0">
                <a:latin typeface="Monotype Corsiva" pitchFamily="66" charset="0"/>
                <a:cs typeface="Arial" charset="0"/>
              </a:rPr>
              <a:t>Малахитовая шкатулка</a:t>
            </a:r>
          </a:p>
        </p:txBody>
      </p:sp>
      <p:pic>
        <p:nvPicPr>
          <p:cNvPr id="4" name="Picture 9" descr="C:\Users\Татьяна\Documents\Мои творения\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68044" y="1556791"/>
            <a:ext cx="3276364" cy="45088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4274" name="Picture 2" descr="C:\Users\Татьяна\Desktop\24 д.с. фото\20151106_16063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1484784"/>
            <a:ext cx="3420380" cy="45605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Заголовок 1"/>
          <p:cNvSpPr>
            <a:spLocks noGrp="1"/>
          </p:cNvSpPr>
          <p:nvPr>
            <p:ph type="title"/>
          </p:nvPr>
        </p:nvSpPr>
        <p:spPr>
          <a:xfrm>
            <a:off x="431800" y="620713"/>
            <a:ext cx="8280400" cy="900112"/>
          </a:xfrm>
        </p:spPr>
        <p:txBody>
          <a:bodyPr/>
          <a:lstStyle/>
          <a:p>
            <a:r>
              <a:rPr lang="ru-RU" altLang="ru-RU" sz="3600" smtClean="0">
                <a:latin typeface="Monotype Corsiva" pitchFamily="66" charset="0"/>
                <a:cs typeface="Arial" charset="0"/>
              </a:rPr>
              <a:t>Остановись лето</a:t>
            </a:r>
          </a:p>
        </p:txBody>
      </p:sp>
      <p:pic>
        <p:nvPicPr>
          <p:cNvPr id="55298" name="Picture 2" descr="C:\Users\8C74~1\AppData\Local\Temp\Rar$DR01.614\IMG_20150525_10253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9532" y="944724"/>
            <a:ext cx="2106234" cy="2808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5299" name="Picture 3" descr="C:\Users\8C74~1\AppData\Local\Temp\Rar$DR01.614\IMG_20150614_16493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35796" y="1664804"/>
            <a:ext cx="3240360" cy="19442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5300" name="Picture 4" descr="C:\Users\8C74~1\AppData\Local\Temp\Rar$DR01.614\IMG_20150910_11134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6492" y="3903669"/>
            <a:ext cx="3360373" cy="2016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5301" name="Picture 5" descr="C:\Users\8C74~1\AppData\Local\Temp\Rar$DR01.614\IMG_482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87792" y="3903669"/>
            <a:ext cx="3021587" cy="20117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http://ginger-cat.ru/uploads/file/certificates/282/400282x00157015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762780" y="836577"/>
            <a:ext cx="2381220" cy="365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Заголовок 1"/>
          <p:cNvSpPr>
            <a:spLocks noGrp="1"/>
          </p:cNvSpPr>
          <p:nvPr>
            <p:ph type="title"/>
          </p:nvPr>
        </p:nvSpPr>
        <p:spPr>
          <a:xfrm>
            <a:off x="431800" y="620713"/>
            <a:ext cx="8280400" cy="900112"/>
          </a:xfrm>
        </p:spPr>
        <p:txBody>
          <a:bodyPr/>
          <a:lstStyle/>
          <a:p>
            <a:r>
              <a:rPr lang="ru-RU" altLang="ru-RU" smtClean="0">
                <a:cs typeface="Arial" charset="0"/>
              </a:rPr>
              <a:t>70 лет Победы</a:t>
            </a:r>
          </a:p>
        </p:txBody>
      </p:sp>
      <p:pic>
        <p:nvPicPr>
          <p:cNvPr id="29699" name="Picture 2" descr="E:\фото от матросовой\DSC_1129.JPG"/>
          <p:cNvPicPr>
            <a:picLocks noChangeAspect="1" noChangeArrowheads="1"/>
          </p:cNvPicPr>
          <p:nvPr/>
        </p:nvPicPr>
        <p:blipFill>
          <a:blip r:embed="rId2"/>
          <a:srcRect r="18893" b="11610"/>
          <a:stretch>
            <a:fillRect/>
          </a:stretch>
        </p:blipFill>
        <p:spPr bwMode="auto">
          <a:xfrm>
            <a:off x="179388" y="1484313"/>
            <a:ext cx="3060700" cy="222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0" name="Picture 3" descr="E:\фото от матросовой\DSC_1143.JPG"/>
          <p:cNvPicPr>
            <a:picLocks noChangeAspect="1" noChangeArrowheads="1"/>
          </p:cNvPicPr>
          <p:nvPr/>
        </p:nvPicPr>
        <p:blipFill>
          <a:blip r:embed="rId3"/>
          <a:srcRect l="50394" t="30508" r="18108" b="12791"/>
          <a:stretch>
            <a:fillRect/>
          </a:stretch>
        </p:blipFill>
        <p:spPr bwMode="auto">
          <a:xfrm>
            <a:off x="3924300" y="4076700"/>
            <a:ext cx="1770063" cy="212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1" name="Picture 4" descr="E:\фото от матросовой\DSC_1160.JPG"/>
          <p:cNvPicPr>
            <a:picLocks noChangeAspect="1" noChangeArrowheads="1"/>
          </p:cNvPicPr>
          <p:nvPr/>
        </p:nvPicPr>
        <p:blipFill>
          <a:blip r:embed="rId4"/>
          <a:srcRect l="4326" t="12791" r="6688" b="13382"/>
          <a:stretch>
            <a:fillRect/>
          </a:stretch>
        </p:blipFill>
        <p:spPr bwMode="auto">
          <a:xfrm>
            <a:off x="3959225" y="1449388"/>
            <a:ext cx="4465638" cy="2468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2" name="Picture 5" descr="E:\фото от матросовой\DSC_1235.JPG"/>
          <p:cNvPicPr>
            <a:picLocks noChangeAspect="1" noChangeArrowheads="1"/>
          </p:cNvPicPr>
          <p:nvPr/>
        </p:nvPicPr>
        <p:blipFill>
          <a:blip r:embed="rId5"/>
          <a:srcRect t="980" r="37006" b="16925"/>
          <a:stretch>
            <a:fillRect/>
          </a:stretch>
        </p:blipFill>
        <p:spPr bwMode="auto">
          <a:xfrm>
            <a:off x="576263" y="3933825"/>
            <a:ext cx="2486025" cy="215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3" name="Picture 4" descr="C:\Users\Татьяна\Desktop\фото детский сад\Новая папка (3)\20150303_110321.jpg"/>
          <p:cNvPicPr>
            <a:picLocks noChangeAspect="1" noChangeArrowheads="1"/>
          </p:cNvPicPr>
          <p:nvPr/>
        </p:nvPicPr>
        <p:blipFill>
          <a:blip r:embed="rId6"/>
          <a:srcRect b="24710"/>
          <a:stretch>
            <a:fillRect/>
          </a:stretch>
        </p:blipFill>
        <p:spPr bwMode="auto">
          <a:xfrm>
            <a:off x="6227763" y="4041775"/>
            <a:ext cx="2197100" cy="205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4" name="Picture 3" descr="E:\фото от матросовой\DSC_1143.JPG"/>
          <p:cNvPicPr>
            <a:picLocks noChangeAspect="1" noChangeArrowheads="1"/>
          </p:cNvPicPr>
          <p:nvPr/>
        </p:nvPicPr>
        <p:blipFill>
          <a:blip r:embed="rId3"/>
          <a:srcRect l="50394" t="30508" r="18108" b="12791"/>
          <a:stretch>
            <a:fillRect/>
          </a:stretch>
        </p:blipFill>
        <p:spPr bwMode="auto">
          <a:xfrm>
            <a:off x="3851275" y="4076700"/>
            <a:ext cx="1770063" cy="212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5" name="Picture 4" descr="E:\фото от матросовой\DSC_1160.JPG"/>
          <p:cNvPicPr>
            <a:picLocks noChangeAspect="1" noChangeArrowheads="1"/>
          </p:cNvPicPr>
          <p:nvPr/>
        </p:nvPicPr>
        <p:blipFill>
          <a:blip r:embed="rId7"/>
          <a:srcRect l="4326" t="12791" r="6688" b="13382"/>
          <a:stretch>
            <a:fillRect/>
          </a:stretch>
        </p:blipFill>
        <p:spPr bwMode="auto">
          <a:xfrm>
            <a:off x="3887788" y="1449388"/>
            <a:ext cx="4464050" cy="2468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6" name="Picture 4" descr="C:\Users\Татьяна\Desktop\фото детский сад\Новая папка (3)\20150303_110321.jpg"/>
          <p:cNvPicPr>
            <a:picLocks noChangeAspect="1" noChangeArrowheads="1"/>
          </p:cNvPicPr>
          <p:nvPr/>
        </p:nvPicPr>
        <p:blipFill>
          <a:blip r:embed="rId8"/>
          <a:srcRect b="24710"/>
          <a:stretch>
            <a:fillRect/>
          </a:stretch>
        </p:blipFill>
        <p:spPr bwMode="auto">
          <a:xfrm>
            <a:off x="6156325" y="4041775"/>
            <a:ext cx="2195513" cy="205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 descr="E:\фото от матросовой\DSC_1129.JPG"/>
          <p:cNvPicPr>
            <a:picLocks noChangeAspect="1" noChangeArrowheads="1"/>
          </p:cNvPicPr>
          <p:nvPr/>
        </p:nvPicPr>
        <p:blipFill>
          <a:blip r:embed="rId2" cstate="print"/>
          <a:srcRect r="18894" b="11610"/>
          <a:stretch>
            <a:fillRect/>
          </a:stretch>
        </p:blipFill>
        <p:spPr bwMode="auto">
          <a:xfrm>
            <a:off x="215516" y="1484785"/>
            <a:ext cx="3060340" cy="22234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5" descr="E:\фото от матросовой\DSC_1235.JPG"/>
          <p:cNvPicPr>
            <a:picLocks noChangeAspect="1" noChangeArrowheads="1"/>
          </p:cNvPicPr>
          <p:nvPr/>
        </p:nvPicPr>
        <p:blipFill>
          <a:blip r:embed="rId9" cstate="print"/>
          <a:srcRect t="979" r="37006" b="16925"/>
          <a:stretch>
            <a:fillRect/>
          </a:stretch>
        </p:blipFill>
        <p:spPr bwMode="auto">
          <a:xfrm>
            <a:off x="611560" y="3933056"/>
            <a:ext cx="2486388" cy="21602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Picture 3" descr="E:\фото от матросовой\DSC_1143.JPG"/>
          <p:cNvPicPr>
            <a:picLocks noChangeAspect="1" noChangeArrowheads="1"/>
          </p:cNvPicPr>
          <p:nvPr/>
        </p:nvPicPr>
        <p:blipFill>
          <a:blip r:embed="rId3" cstate="print"/>
          <a:srcRect l="50394" t="30509" r="18107" b="12791"/>
          <a:stretch>
            <a:fillRect/>
          </a:stretch>
        </p:blipFill>
        <p:spPr bwMode="auto">
          <a:xfrm>
            <a:off x="3887924" y="4077072"/>
            <a:ext cx="1770197" cy="21242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Picture 4" descr="E:\фото от матросовой\DSC_1160.JPG"/>
          <p:cNvPicPr>
            <a:picLocks noChangeAspect="1" noChangeArrowheads="1"/>
          </p:cNvPicPr>
          <p:nvPr/>
        </p:nvPicPr>
        <p:blipFill>
          <a:blip r:embed="rId4" cstate="print"/>
          <a:srcRect l="4326" t="12791" r="6688" b="13382"/>
          <a:stretch>
            <a:fillRect/>
          </a:stretch>
        </p:blipFill>
        <p:spPr bwMode="auto">
          <a:xfrm>
            <a:off x="3923928" y="1448780"/>
            <a:ext cx="4464496" cy="24693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Picture 4" descr="C:\Users\Татьяна\Desktop\фото детский сад\Новая папка (3)\20150303_110321.jpg"/>
          <p:cNvPicPr>
            <a:picLocks noChangeAspect="1" noChangeArrowheads="1"/>
          </p:cNvPicPr>
          <p:nvPr/>
        </p:nvPicPr>
        <p:blipFill>
          <a:blip r:embed="rId10" cstate="print"/>
          <a:srcRect b="24710"/>
          <a:stretch>
            <a:fillRect/>
          </a:stretch>
        </p:blipFill>
        <p:spPr bwMode="auto">
          <a:xfrm>
            <a:off x="6192180" y="4041068"/>
            <a:ext cx="2196244" cy="20522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Picture 2" descr="E:\фото от матросовой\DSC_1129.JPG"/>
          <p:cNvPicPr>
            <a:picLocks noChangeAspect="1" noChangeArrowheads="1"/>
          </p:cNvPicPr>
          <p:nvPr/>
        </p:nvPicPr>
        <p:blipFill>
          <a:blip r:embed="rId2" cstate="print"/>
          <a:srcRect r="18894" b="11610"/>
          <a:stretch>
            <a:fillRect/>
          </a:stretch>
        </p:blipFill>
        <p:spPr bwMode="auto">
          <a:xfrm>
            <a:off x="179512" y="1484785"/>
            <a:ext cx="3060340" cy="22234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Picture 3" descr="E:\фото от матросовой\DSC_1143.JPG"/>
          <p:cNvPicPr>
            <a:picLocks noChangeAspect="1" noChangeArrowheads="1"/>
          </p:cNvPicPr>
          <p:nvPr/>
        </p:nvPicPr>
        <p:blipFill>
          <a:blip r:embed="rId3" cstate="print"/>
          <a:srcRect l="50394" t="30509" r="18107" b="12791"/>
          <a:stretch>
            <a:fillRect/>
          </a:stretch>
        </p:blipFill>
        <p:spPr bwMode="auto">
          <a:xfrm>
            <a:off x="3851920" y="4077072"/>
            <a:ext cx="1770197" cy="21242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Picture 4" descr="E:\фото от матросовой\DSC_1160.JPG"/>
          <p:cNvPicPr>
            <a:picLocks noChangeAspect="1" noChangeArrowheads="1"/>
          </p:cNvPicPr>
          <p:nvPr/>
        </p:nvPicPr>
        <p:blipFill>
          <a:blip r:embed="rId4" cstate="print"/>
          <a:srcRect l="4326" t="12791" r="6688" b="13382"/>
          <a:stretch>
            <a:fillRect/>
          </a:stretch>
        </p:blipFill>
        <p:spPr bwMode="auto">
          <a:xfrm>
            <a:off x="3887924" y="1448780"/>
            <a:ext cx="4464496" cy="24693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Picture 4" descr="C:\Users\Татьяна\Desktop\фото детский сад\Новая папка (3)\20150303_110321.jpg"/>
          <p:cNvPicPr>
            <a:picLocks noChangeAspect="1" noChangeArrowheads="1"/>
          </p:cNvPicPr>
          <p:nvPr/>
        </p:nvPicPr>
        <p:blipFill>
          <a:blip r:embed="rId10" cstate="print"/>
          <a:srcRect b="24710"/>
          <a:stretch>
            <a:fillRect/>
          </a:stretch>
        </p:blipFill>
        <p:spPr bwMode="auto">
          <a:xfrm>
            <a:off x="6156176" y="4041068"/>
            <a:ext cx="2196244" cy="20522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Заголовок 3"/>
          <p:cNvSpPr>
            <a:spLocks noGrp="1"/>
          </p:cNvSpPr>
          <p:nvPr>
            <p:ph type="title"/>
          </p:nvPr>
        </p:nvSpPr>
        <p:spPr>
          <a:xfrm>
            <a:off x="-1441450" y="1052513"/>
            <a:ext cx="8280400" cy="1152525"/>
          </a:xfrm>
        </p:spPr>
        <p:txBody>
          <a:bodyPr/>
          <a:lstStyle/>
          <a:p>
            <a:pPr eaLnBrk="1" hangingPunct="1"/>
            <a:r>
              <a:rPr lang="ru-RU" altLang="ru-RU" sz="3600" smtClean="0">
                <a:latin typeface="Monotype Corsiva" pitchFamily="66" charset="0"/>
                <a:cs typeface="Arial" charset="0"/>
              </a:rPr>
              <a:t>С сотрудниками</a:t>
            </a:r>
          </a:p>
        </p:txBody>
      </p:sp>
      <p:pic>
        <p:nvPicPr>
          <p:cNvPr id="26627" name="Picture 3" descr="C:\Users\Татьяна\Desktop\фото детский сад\Новая папка (3)\P102024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00092" y="3717032"/>
            <a:ext cx="3276364" cy="24575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628" name="Picture 4" descr="C:\Users\Татьяна\Desktop\P102024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00092" y="1124744"/>
            <a:ext cx="3263900" cy="24479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629" name="Picture 5" descr="E:\таня\P1040086.JPG"/>
          <p:cNvPicPr>
            <a:picLocks noChangeAspect="1" noChangeArrowheads="1"/>
          </p:cNvPicPr>
          <p:nvPr/>
        </p:nvPicPr>
        <p:blipFill>
          <a:blip r:embed="rId4" cstate="print"/>
          <a:srcRect l="26984" t="49575" r="19288"/>
          <a:stretch>
            <a:fillRect/>
          </a:stretch>
        </p:blipFill>
        <p:spPr bwMode="auto">
          <a:xfrm>
            <a:off x="539551" y="2672916"/>
            <a:ext cx="4347685" cy="30603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Заголовок 3"/>
          <p:cNvSpPr>
            <a:spLocks noGrp="1"/>
          </p:cNvSpPr>
          <p:nvPr>
            <p:ph type="title"/>
          </p:nvPr>
        </p:nvSpPr>
        <p:spPr>
          <a:xfrm>
            <a:off x="358775" y="620713"/>
            <a:ext cx="8280400" cy="1152525"/>
          </a:xfrm>
        </p:spPr>
        <p:txBody>
          <a:bodyPr/>
          <a:lstStyle/>
          <a:p>
            <a:pPr eaLnBrk="1" hangingPunct="1"/>
            <a:r>
              <a:rPr lang="ru-RU" altLang="ru-RU" sz="3600" smtClean="0">
                <a:latin typeface="Monotype Corsiva" pitchFamily="66" charset="0"/>
                <a:cs typeface="Arial" charset="0"/>
              </a:rPr>
              <a:t>Проблема на следующий </a:t>
            </a:r>
            <a:br>
              <a:rPr lang="ru-RU" altLang="ru-RU" sz="3600" smtClean="0">
                <a:latin typeface="Monotype Corsiva" pitchFamily="66" charset="0"/>
                <a:cs typeface="Arial" charset="0"/>
              </a:rPr>
            </a:br>
            <a:r>
              <a:rPr lang="ru-RU" altLang="ru-RU" sz="3600" smtClean="0">
                <a:latin typeface="Monotype Corsiva" pitchFamily="66" charset="0"/>
                <a:cs typeface="Arial" charset="0"/>
              </a:rPr>
              <a:t>межаттестационный период</a:t>
            </a:r>
          </a:p>
        </p:txBody>
      </p:sp>
      <p:sp>
        <p:nvSpPr>
          <p:cNvPr id="31747" name="Rectangle 3"/>
          <p:cNvSpPr>
            <a:spLocks noChangeArrowheads="1"/>
          </p:cNvSpPr>
          <p:nvPr/>
        </p:nvSpPr>
        <p:spPr bwMode="auto">
          <a:xfrm>
            <a:off x="576263" y="1884363"/>
            <a:ext cx="8280400" cy="403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450850" algn="just" eaLnBrk="0" hangingPunct="0"/>
            <a:r>
              <a:rPr lang="ru-RU" altLang="ru-RU" sz="1600">
                <a:solidFill>
                  <a:srgbClr val="000000"/>
                </a:solidFill>
                <a:latin typeface="Bookman Old Style" pitchFamily="18" charset="0"/>
                <a:cs typeface="Times New Roman" pitchFamily="18" charset="0"/>
              </a:rPr>
              <a:t>Анализ диагностики воспитанников позволил выявить ряд проблем, возникших в межаттестационный период.</a:t>
            </a:r>
            <a:endParaRPr lang="ru-RU" altLang="ru-RU" sz="1600">
              <a:latin typeface="Bookman Old Style" pitchFamily="18" charset="0"/>
              <a:cs typeface="Times New Roman" pitchFamily="18" charset="0"/>
            </a:endParaRPr>
          </a:p>
          <a:p>
            <a:pPr indent="450850" algn="just" eaLnBrk="0" hangingPunct="0">
              <a:buFontTx/>
              <a:buChar char="•"/>
            </a:pPr>
            <a:r>
              <a:rPr lang="ru-RU" altLang="ru-RU" sz="1600">
                <a:solidFill>
                  <a:srgbClr val="000000"/>
                </a:solidFill>
                <a:latin typeface="Bookman Old Style" pitchFamily="18" charset="0"/>
                <a:cs typeface="Times New Roman" pitchFamily="18" charset="0"/>
              </a:rPr>
              <a:t>В ходе освоения образовательной области «Художественно-эстетическое развитие» мало времени уделялось ознакомлению детей с народными промыслами, в связи с чем, дети не имеют полного представления о самобытности народной культуры разных регионов нашей страны. </a:t>
            </a:r>
            <a:endParaRPr lang="ru-RU" altLang="ru-RU" sz="1600">
              <a:latin typeface="Bookman Old Style" pitchFamily="18" charset="0"/>
              <a:cs typeface="Times New Roman" pitchFamily="18" charset="0"/>
            </a:endParaRPr>
          </a:p>
          <a:p>
            <a:pPr indent="450850" algn="just" eaLnBrk="0" hangingPunct="0">
              <a:buFontTx/>
              <a:buChar char="•"/>
            </a:pPr>
            <a:r>
              <a:rPr lang="ru-RU" altLang="ru-RU" sz="1600">
                <a:solidFill>
                  <a:srgbClr val="000000"/>
                </a:solidFill>
                <a:latin typeface="Bookman Old Style" pitchFamily="18" charset="0"/>
                <a:cs typeface="Times New Roman" pitchFamily="18" charset="0"/>
              </a:rPr>
              <a:t>В Образовательной программе ДОУ не предусмотрено знакомство с народными промыслами Урала. </a:t>
            </a:r>
            <a:endParaRPr lang="ru-RU" altLang="ru-RU" sz="1600">
              <a:latin typeface="Bookman Old Style" pitchFamily="18" charset="0"/>
              <a:cs typeface="Times New Roman" pitchFamily="18" charset="0"/>
            </a:endParaRPr>
          </a:p>
          <a:p>
            <a:pPr indent="450850" algn="just" eaLnBrk="0" hangingPunct="0">
              <a:buFontTx/>
              <a:buChar char="•"/>
            </a:pPr>
            <a:r>
              <a:rPr lang="ru-RU" altLang="ru-RU" sz="1600">
                <a:solidFill>
                  <a:srgbClr val="000000"/>
                </a:solidFill>
                <a:latin typeface="Bookman Old Style" pitchFamily="18" charset="0"/>
                <a:cs typeface="Times New Roman" pitchFamily="18" charset="0"/>
              </a:rPr>
              <a:t>Материально-техническая среда группы не достаточно оснащена дидактическим, наглядно-демонстрационным материалом, и методическими разработками и рекомендациями по данной теме. </a:t>
            </a:r>
            <a:endParaRPr lang="ru-RU" altLang="ru-RU" sz="1600">
              <a:latin typeface="Bookman Old Style" pitchFamily="18" charset="0"/>
              <a:cs typeface="Times New Roman" pitchFamily="18" charset="0"/>
            </a:endParaRPr>
          </a:p>
          <a:p>
            <a:pPr indent="450850" algn="just" eaLnBrk="0" hangingPunct="0"/>
            <a:r>
              <a:rPr lang="ru-RU" altLang="ru-RU" sz="1600">
                <a:solidFill>
                  <a:srgbClr val="000000"/>
                </a:solidFill>
                <a:latin typeface="Bookman Old Style" pitchFamily="18" charset="0"/>
                <a:cs typeface="Times New Roman" pitchFamily="18" charset="0"/>
              </a:rPr>
              <a:t>Все это позволяет сделать вывод, что работа по нравственно-патриотическому воспитанию ведется не в полном объеме, у детей не хватает знаний о самобытности народных промыслов Уральского региона. В связи с чем возникает необходимость на следующий межаттестационный период запланировать работу в данном направлении.</a:t>
            </a:r>
            <a:endParaRPr lang="ru-RU" altLang="ru-RU" sz="1600"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"/>
          <p:cNvSpPr>
            <a:spLocks noChangeArrowheads="1"/>
          </p:cNvSpPr>
          <p:nvPr/>
        </p:nvSpPr>
        <p:spPr bwMode="auto">
          <a:xfrm>
            <a:off x="358775" y="671513"/>
            <a:ext cx="8497888" cy="5386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/>
            <a:r>
              <a:rPr lang="ru-RU" altLang="ru-RU" sz="3200">
                <a:latin typeface="Constantia" pitchFamily="18" charset="0"/>
              </a:rPr>
              <a:t>«Воспитание, созданное самим народом и основанное на народных началах, имеет ту воспитательную силу, которой нет в самых лучших системах»</a:t>
            </a:r>
          </a:p>
          <a:p>
            <a:pPr algn="r" eaLnBrk="0" hangingPunct="0"/>
            <a:r>
              <a:rPr lang="ru-RU" altLang="ru-RU" sz="2800" b="1">
                <a:latin typeface="Calibri" pitchFamily="34" charset="0"/>
              </a:rPr>
              <a:t>К. Ушинский </a:t>
            </a:r>
          </a:p>
          <a:p>
            <a:pPr algn="ctr" eaLnBrk="0" hangingPunct="0"/>
            <a:endParaRPr lang="ru-RU" altLang="ru-RU" sz="3200">
              <a:latin typeface="Constantia" pitchFamily="18" charset="0"/>
            </a:endParaRPr>
          </a:p>
          <a:p>
            <a:pPr algn="ctr" eaLnBrk="0" hangingPunct="0"/>
            <a:r>
              <a:rPr lang="ru-RU" altLang="ru-RU" sz="3200">
                <a:latin typeface="Constantia" pitchFamily="18" charset="0"/>
              </a:rPr>
              <a:t>«Чем лучше мы будем знать историю, </a:t>
            </a:r>
          </a:p>
          <a:p>
            <a:pPr algn="ctr" eaLnBrk="0" hangingPunct="0"/>
            <a:r>
              <a:rPr lang="ru-RU" altLang="ru-RU" sz="3200">
                <a:latin typeface="Constantia" pitchFamily="18" charset="0"/>
              </a:rPr>
              <a:t>тем вернее, сможем оценить </a:t>
            </a:r>
          </a:p>
          <a:p>
            <a:pPr algn="ctr" eaLnBrk="0" hangingPunct="0"/>
            <a:r>
              <a:rPr lang="ru-RU" altLang="ru-RU" sz="3200">
                <a:latin typeface="Constantia" pitchFamily="18" charset="0"/>
              </a:rPr>
              <a:t>сегодняшнюю действительность, </a:t>
            </a:r>
          </a:p>
          <a:p>
            <a:pPr algn="ctr" eaLnBrk="0" hangingPunct="0"/>
            <a:r>
              <a:rPr lang="ru-RU" altLang="ru-RU" sz="3200">
                <a:latin typeface="Constantia" pitchFamily="18" charset="0"/>
              </a:rPr>
              <a:t>тем основательнее будем строить будущее»</a:t>
            </a:r>
          </a:p>
          <a:p>
            <a:pPr algn="r" eaLnBrk="0" hangingPunct="0"/>
            <a:r>
              <a:rPr lang="ru-RU" altLang="ru-RU" sz="2800" b="1">
                <a:latin typeface="Calibri" pitchFamily="34" charset="0"/>
              </a:rPr>
              <a:t>В.Г. Белинский</a:t>
            </a:r>
            <a:endParaRPr lang="ru-RU" altLang="ru-RU" sz="28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Заголовок 1"/>
          <p:cNvSpPr>
            <a:spLocks noGrp="1"/>
          </p:cNvSpPr>
          <p:nvPr>
            <p:ph type="title"/>
          </p:nvPr>
        </p:nvSpPr>
        <p:spPr>
          <a:xfrm>
            <a:off x="431800" y="620713"/>
            <a:ext cx="8280400" cy="900112"/>
          </a:xfrm>
        </p:spPr>
        <p:txBody>
          <a:bodyPr/>
          <a:lstStyle/>
          <a:p>
            <a:r>
              <a:rPr lang="ru-RU" altLang="ru-RU" sz="3600" smtClean="0">
                <a:latin typeface="Monotype Corsiva" pitchFamily="66" charset="0"/>
                <a:cs typeface="Arial" charset="0"/>
              </a:rPr>
              <a:t>Цели и задачи</a:t>
            </a:r>
          </a:p>
        </p:txBody>
      </p:sp>
      <p:sp>
        <p:nvSpPr>
          <p:cNvPr id="32771" name="Rectangle 1"/>
          <p:cNvSpPr>
            <a:spLocks noChangeArrowheads="1"/>
          </p:cNvSpPr>
          <p:nvPr/>
        </p:nvSpPr>
        <p:spPr bwMode="auto">
          <a:xfrm>
            <a:off x="431800" y="1539875"/>
            <a:ext cx="8172450" cy="3294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450850" algn="just" eaLnBrk="0" hangingPunct="0"/>
            <a:r>
              <a:rPr lang="ru-RU" altLang="ru-RU" sz="1600" b="1">
                <a:solidFill>
                  <a:srgbClr val="000000"/>
                </a:solidFill>
                <a:latin typeface="Bookman Old Style" pitchFamily="18" charset="0"/>
                <a:cs typeface="Times New Roman" pitchFamily="18" charset="0"/>
              </a:rPr>
              <a:t>Цель:</a:t>
            </a:r>
            <a:r>
              <a:rPr lang="ru-RU" altLang="ru-RU" sz="1600">
                <a:solidFill>
                  <a:srgbClr val="000000"/>
                </a:solidFill>
                <a:latin typeface="Bookman Old Style" pitchFamily="18" charset="0"/>
                <a:cs typeface="Times New Roman" pitchFamily="18" charset="0"/>
              </a:rPr>
              <a:t> разработать цикл занятий по ознакомлению дошкольников с народными промыслами Урала.</a:t>
            </a:r>
          </a:p>
          <a:p>
            <a:pPr indent="450850" algn="just" eaLnBrk="0" hangingPunct="0"/>
            <a:endParaRPr lang="ru-RU" altLang="ru-RU" sz="1600">
              <a:solidFill>
                <a:srgbClr val="000000"/>
              </a:solidFill>
              <a:latin typeface="Bookman Old Style" pitchFamily="18" charset="0"/>
              <a:cs typeface="Times New Roman" pitchFamily="18" charset="0"/>
            </a:endParaRPr>
          </a:p>
          <a:p>
            <a:pPr indent="450850" algn="just" eaLnBrk="0" hangingPunct="0"/>
            <a:r>
              <a:rPr lang="ru-RU" altLang="ru-RU" sz="1600" b="1">
                <a:solidFill>
                  <a:srgbClr val="000000"/>
                </a:solidFill>
                <a:latin typeface="Bookman Old Style" pitchFamily="18" charset="0"/>
                <a:cs typeface="Times New Roman" pitchFamily="18" charset="0"/>
              </a:rPr>
              <a:t>Задачи:</a:t>
            </a:r>
          </a:p>
          <a:p>
            <a:pPr indent="450850" algn="just" eaLnBrk="0" hangingPunct="0">
              <a:buFontTx/>
              <a:buChar char="•"/>
            </a:pPr>
            <a:r>
              <a:rPr lang="ru-RU" altLang="ru-RU" sz="1600">
                <a:solidFill>
                  <a:srgbClr val="000000"/>
                </a:solidFill>
                <a:latin typeface="Bookman Old Style" pitchFamily="18" charset="0"/>
                <a:cs typeface="Times New Roman" pitchFamily="18" charset="0"/>
              </a:rPr>
              <a:t>Проанализировать методическую литературу по данной теме.</a:t>
            </a:r>
          </a:p>
          <a:p>
            <a:pPr indent="450850" algn="just" eaLnBrk="0" hangingPunct="0">
              <a:buFontTx/>
              <a:buChar char="•"/>
            </a:pPr>
            <a:r>
              <a:rPr lang="ru-RU" altLang="ru-RU" sz="1600">
                <a:solidFill>
                  <a:srgbClr val="000000"/>
                </a:solidFill>
                <a:latin typeface="Bookman Old Style" pitchFamily="18" charset="0"/>
                <a:cs typeface="Times New Roman" pitchFamily="18" charset="0"/>
              </a:rPr>
              <a:t>Разработать цикл занятий по ознакомлению детей дошкольного возраста с народными промыслами.</a:t>
            </a:r>
          </a:p>
          <a:p>
            <a:pPr indent="450850" algn="just" eaLnBrk="0" hangingPunct="0">
              <a:buFontTx/>
              <a:buChar char="•"/>
            </a:pPr>
            <a:r>
              <a:rPr lang="ru-RU" altLang="ru-RU" sz="1600">
                <a:solidFill>
                  <a:srgbClr val="000000"/>
                </a:solidFill>
                <a:latin typeface="Bookman Old Style" pitchFamily="18" charset="0"/>
                <a:cs typeface="Times New Roman" pitchFamily="18" charset="0"/>
              </a:rPr>
              <a:t>Создать условия для ознакомления детей с народными промыслами (пополнить материально-техническую среду, приобрести наглядно-демонстрационный материал, методическую литературу по данной теме).</a:t>
            </a:r>
          </a:p>
          <a:p>
            <a:pPr indent="450850" algn="just" eaLnBrk="0" hangingPunct="0">
              <a:buFontTx/>
              <a:buChar char="•"/>
            </a:pPr>
            <a:r>
              <a:rPr lang="ru-RU" altLang="ru-RU" sz="1600">
                <a:solidFill>
                  <a:srgbClr val="000000"/>
                </a:solidFill>
                <a:latin typeface="Bookman Old Style" pitchFamily="18" charset="0"/>
                <a:cs typeface="Times New Roman" pitchFamily="18" charset="0"/>
              </a:rPr>
              <a:t>Разработать методические рекомендации для педагогов и родителей по ознакомлению детей дошкольного возраста с народными промыслами Урала.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Заголовок 1"/>
          <p:cNvSpPr>
            <a:spLocks noGrp="1"/>
          </p:cNvSpPr>
          <p:nvPr>
            <p:ph type="title"/>
          </p:nvPr>
        </p:nvSpPr>
        <p:spPr>
          <a:xfrm>
            <a:off x="431800" y="620713"/>
            <a:ext cx="8280400" cy="900112"/>
          </a:xfrm>
        </p:spPr>
        <p:txBody>
          <a:bodyPr/>
          <a:lstStyle/>
          <a:p>
            <a:r>
              <a:rPr lang="ru-RU" altLang="ru-RU" sz="3600" smtClean="0">
                <a:latin typeface="Monotype Corsiva" pitchFamily="66" charset="0"/>
                <a:cs typeface="Arial" charset="0"/>
              </a:rPr>
              <a:t>Этапы работы на следующий межаттестационный период 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431800" y="1592263"/>
          <a:ext cx="8316913" cy="4648315"/>
        </p:xfrm>
        <a:graphic>
          <a:graphicData uri="http://schemas.openxmlformats.org/drawingml/2006/table">
            <a:tbl>
              <a:tblPr/>
              <a:tblGrid>
                <a:gridCol w="1609725"/>
                <a:gridCol w="1593850"/>
                <a:gridCol w="1528763"/>
                <a:gridCol w="1609725"/>
                <a:gridCol w="1298575"/>
                <a:gridCol w="676275"/>
              </a:tblGrid>
              <a:tr h="231763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man Old Style" pitchFamily="18" charset="0"/>
                          <a:cs typeface="Times New Roman" pitchFamily="18" charset="0"/>
                        </a:rPr>
                        <a:t>Этапы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  <a:cs typeface="Times New Roman" pitchFamily="18" charset="0"/>
                      </a:endParaRPr>
                    </a:p>
                  </a:txBody>
                  <a:tcPr marL="38838" marR="3883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man Old Style" pitchFamily="18" charset="0"/>
                          <a:cs typeface="Times New Roman" pitchFamily="18" charset="0"/>
                        </a:rPr>
                        <a:t>Задачи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  <a:cs typeface="Times New Roman" pitchFamily="18" charset="0"/>
                      </a:endParaRPr>
                    </a:p>
                  </a:txBody>
                  <a:tcPr marL="38838" marR="3883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man Old Style" pitchFamily="18" charset="0"/>
                          <a:cs typeface="Times New Roman" pitchFamily="18" charset="0"/>
                        </a:rPr>
                        <a:t>Методы и формы работы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  <a:cs typeface="Times New Roman" pitchFamily="18" charset="0"/>
                      </a:endParaRPr>
                    </a:p>
                  </a:txBody>
                  <a:tcPr marL="38838" marR="3883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man Old Style" pitchFamily="18" charset="0"/>
                          <a:cs typeface="Times New Roman" pitchFamily="18" charset="0"/>
                        </a:rPr>
                        <a:t>Сроки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  <a:cs typeface="Times New Roman" pitchFamily="18" charset="0"/>
                      </a:endParaRPr>
                    </a:p>
                  </a:txBody>
                  <a:tcPr marL="38838" marR="3883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030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man Old Style" pitchFamily="18" charset="0"/>
                          <a:cs typeface="Times New Roman" pitchFamily="18" charset="0"/>
                        </a:rPr>
                        <a:t>Родители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  <a:cs typeface="Times New Roman" pitchFamily="18" charset="0"/>
                      </a:endParaRPr>
                    </a:p>
                  </a:txBody>
                  <a:tcPr marL="38838" marR="3883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man Old Style" pitchFamily="18" charset="0"/>
                          <a:cs typeface="Times New Roman" pitchFamily="18" charset="0"/>
                        </a:rPr>
                        <a:t>Воспитатели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8838" marR="3883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man Old Style" pitchFamily="18" charset="0"/>
                          <a:cs typeface="Times New Roman" pitchFamily="18" charset="0"/>
                        </a:rPr>
                        <a:t>Дети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8838" marR="3883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64587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ookman Old Style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ookman Old Style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ookman Old Style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man Old Style" pitchFamily="18" charset="0"/>
                          <a:cs typeface="Times New Roman" pitchFamily="18" charset="0"/>
                        </a:rPr>
                        <a:t>Подготовительный 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  <a:cs typeface="Times New Roman" pitchFamily="18" charset="0"/>
                      </a:endParaRPr>
                    </a:p>
                  </a:txBody>
                  <a:tcPr marL="38838" marR="3883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ookman Old Style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man Old Style" pitchFamily="18" charset="0"/>
                          <a:cs typeface="Times New Roman" pitchFamily="18" charset="0"/>
                        </a:rPr>
                        <a:t>Проанализировать методическую литературу по ознакомлению детей с народными промыслами.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  <a:cs typeface="Times New Roman" pitchFamily="18" charset="0"/>
                      </a:endParaRPr>
                    </a:p>
                  </a:txBody>
                  <a:tcPr marL="38838" marR="3883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man Old Style" pitchFamily="18" charset="0"/>
                          <a:cs typeface="Times New Roman" pitchFamily="18" charset="0"/>
                        </a:rPr>
                        <a:t>Анкетирование 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cs typeface="Times New Roman" pitchFamily="18" charset="0"/>
                        </a:rPr>
                        <a:t>родителей.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cs typeface="Times New Roman" pitchFamily="18" charset="0"/>
                        </a:rPr>
                        <a:t>Беседа о значимости народных промыслов в художественно-эстетическом развитии детей.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Bookman Old Style" pitchFamily="18" charset="0"/>
                          <a:cs typeface="Times New Roman" pitchFamily="18" charset="0"/>
                        </a:rPr>
                        <a:t> 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  <a:cs typeface="Times New Roman" pitchFamily="18" charset="0"/>
                      </a:endParaRPr>
                    </a:p>
                  </a:txBody>
                  <a:tcPr marL="38838" marR="3883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ookman Old Style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man Old Style" pitchFamily="18" charset="0"/>
                          <a:cs typeface="Times New Roman" pitchFamily="18" charset="0"/>
                        </a:rPr>
                        <a:t>Круглый стол по проблеме ознакомления детей с народными промыслами Урала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  <a:cs typeface="Times New Roman" pitchFamily="18" charset="0"/>
                      </a:endParaRPr>
                    </a:p>
                  </a:txBody>
                  <a:tcPr marL="38838" marR="3883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man Old Style" pitchFamily="18" charset="0"/>
                          <a:cs typeface="Times New Roman" pitchFamily="18" charset="0"/>
                        </a:rPr>
                        <a:t>Разработать цикл занятий, приобретение наглядно-демонстрационного материала по народным промыслам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  <a:cs typeface="Times New Roman" pitchFamily="18" charset="0"/>
                      </a:endParaRPr>
                    </a:p>
                  </a:txBody>
                  <a:tcPr marL="38838" marR="3883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ookman Old Style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ookman Old Style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ookman Old Style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man Old Style" pitchFamily="18" charset="0"/>
                          <a:cs typeface="Times New Roman" pitchFamily="18" charset="0"/>
                        </a:rPr>
                        <a:t>2015-2016г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  <a:cs typeface="Times New Roman" pitchFamily="18" charset="0"/>
                      </a:endParaRPr>
                    </a:p>
                  </a:txBody>
                  <a:tcPr marL="38838" marR="3883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4587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ookman Old Style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ookman Old Style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ookman Old Style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man Old Style" pitchFamily="18" charset="0"/>
                          <a:cs typeface="Times New Roman" pitchFamily="18" charset="0"/>
                        </a:rPr>
                        <a:t>Внедренческий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  <a:cs typeface="Times New Roman" pitchFamily="18" charset="0"/>
                      </a:endParaRPr>
                    </a:p>
                  </a:txBody>
                  <a:tcPr marL="38838" marR="3883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ookman Old Style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man Old Style" pitchFamily="18" charset="0"/>
                          <a:cs typeface="Times New Roman" pitchFamily="18" charset="0"/>
                        </a:rPr>
                        <a:t>Внедрить в образовательный процесс цикл занятий по ознакомлению детей с народными промыслами Урала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  <a:cs typeface="Times New Roman" pitchFamily="18" charset="0"/>
                      </a:endParaRPr>
                    </a:p>
                  </a:txBody>
                  <a:tcPr marL="38838" marR="3883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ookman Old Style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man Old Style" pitchFamily="18" charset="0"/>
                          <a:cs typeface="Times New Roman" pitchFamily="18" charset="0"/>
                        </a:rPr>
                        <a:t>Привлечь к совместной деятельности по ознакомлению с народными промыслами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  <a:cs typeface="Times New Roman" pitchFamily="18" charset="0"/>
                      </a:endParaRPr>
                    </a:p>
                  </a:txBody>
                  <a:tcPr marL="38838" marR="3883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man Old Style" pitchFamily="18" charset="0"/>
                          <a:cs typeface="Times New Roman" pitchFamily="18" charset="0"/>
                        </a:rPr>
                        <a:t>Разработать методические рекомендации по ознакомлению детей с народными промыслами Мастер-класс, открытые мероприятия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  <a:cs typeface="Times New Roman" pitchFamily="18" charset="0"/>
                      </a:endParaRPr>
                    </a:p>
                  </a:txBody>
                  <a:tcPr marL="38838" marR="3883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ookman Old Style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man Old Style" pitchFamily="18" charset="0"/>
                          <a:cs typeface="Times New Roman" pitchFamily="18" charset="0"/>
                        </a:rPr>
                        <a:t>Реализовать  цикл занятий по ознакомлению с народными промыслами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  <a:cs typeface="Times New Roman" pitchFamily="18" charset="0"/>
                      </a:endParaRPr>
                    </a:p>
                  </a:txBody>
                  <a:tcPr marL="38838" marR="3883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ookman Old Style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ookman Old Style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ookman Old Style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man Old Style" pitchFamily="18" charset="0"/>
                          <a:cs typeface="Times New Roman" pitchFamily="18" charset="0"/>
                        </a:rPr>
                        <a:t>2016-2019г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  <a:cs typeface="Times New Roman" pitchFamily="18" charset="0"/>
                      </a:endParaRPr>
                    </a:p>
                  </a:txBody>
                  <a:tcPr marL="38838" marR="3883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1437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ookman Old Style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ookman Old Style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man Old Style" pitchFamily="18" charset="0"/>
                          <a:cs typeface="Times New Roman" pitchFamily="18" charset="0"/>
                        </a:rPr>
                        <a:t>Аналитический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  <a:cs typeface="Times New Roman" pitchFamily="18" charset="0"/>
                      </a:endParaRPr>
                    </a:p>
                  </a:txBody>
                  <a:tcPr marL="38838" marR="38838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man Old Style" pitchFamily="18" charset="0"/>
                          <a:cs typeface="Times New Roman" pitchFamily="18" charset="0"/>
                        </a:rPr>
                        <a:t>Проанализировать эффективность проделанной работы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  <a:cs typeface="Times New Roman" pitchFamily="18" charset="0"/>
                      </a:endParaRPr>
                    </a:p>
                  </a:txBody>
                  <a:tcPr marL="38838" marR="38838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man Old Style" pitchFamily="18" charset="0"/>
                          <a:ea typeface="Calibri" pitchFamily="34" charset="0"/>
                          <a:cs typeface="Times New Roman" pitchFamily="18" charset="0"/>
                        </a:rPr>
                        <a:t>Анкетирование, тестирование, беседы</a:t>
                      </a:r>
                    </a:p>
                  </a:txBody>
                  <a:tcPr marL="38838" marR="3883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ookman Old Style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man Old Style" pitchFamily="18" charset="0"/>
                          <a:cs typeface="Times New Roman" pitchFamily="18" charset="0"/>
                        </a:rPr>
                        <a:t>Представление опыта работы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  <a:cs typeface="Times New Roman" pitchFamily="18" charset="0"/>
                      </a:endParaRPr>
                    </a:p>
                  </a:txBody>
                  <a:tcPr marL="38838" marR="3883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man Old Style" pitchFamily="18" charset="0"/>
                          <a:cs typeface="Times New Roman" pitchFamily="18" charset="0"/>
                        </a:rPr>
                        <a:t>Мониторинг уровня знаний детей по теме «Народные промыслы»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  <a:cs typeface="Times New Roman" pitchFamily="18" charset="0"/>
                      </a:endParaRPr>
                    </a:p>
                  </a:txBody>
                  <a:tcPr marL="38838" marR="3883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ookman Old Style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man Old Style" pitchFamily="18" charset="0"/>
                          <a:cs typeface="Times New Roman" pitchFamily="18" charset="0"/>
                        </a:rPr>
                        <a:t>2019-2020г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ookman Old Style" pitchFamily="18" charset="0"/>
                        <a:cs typeface="Times New Roman" pitchFamily="18" charset="0"/>
                      </a:endParaRPr>
                    </a:p>
                  </a:txBody>
                  <a:tcPr marL="38838" marR="3883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>
          <a:xfrm>
            <a:off x="431800" y="1881188"/>
            <a:ext cx="8280400" cy="4319587"/>
          </a:xfrm>
        </p:spPr>
        <p:txBody>
          <a:bodyPr/>
          <a:lstStyle/>
          <a:p>
            <a:pPr>
              <a:defRPr/>
            </a:pPr>
            <a:r>
              <a:rPr lang="ru-RU" b="1" dirty="0" smtClean="0">
                <a:solidFill>
                  <a:srgbClr val="C00000"/>
                </a:solidFill>
              </a:rPr>
              <a:t>«</a:t>
            </a:r>
            <a:r>
              <a:rPr lang="ru-RU" sz="3600" b="1" dirty="0">
                <a:solidFill>
                  <a:srgbClr val="C00000"/>
                </a:solidFill>
                <a:latin typeface="Monotype Corsiva" pitchFamily="66" charset="0"/>
                <a:ea typeface="+mj-ea"/>
                <a:cs typeface="Arial" charset="0"/>
              </a:rPr>
              <a:t>Правильное воспитание – это наша   счастливая     старость,</a:t>
            </a:r>
          </a:p>
          <a:p>
            <a:pPr>
              <a:defRPr/>
            </a:pPr>
            <a:r>
              <a:rPr lang="ru-RU" sz="3600" b="1" dirty="0">
                <a:solidFill>
                  <a:srgbClr val="C00000"/>
                </a:solidFill>
                <a:latin typeface="Monotype Corsiva" pitchFamily="66" charset="0"/>
                <a:ea typeface="+mj-ea"/>
                <a:cs typeface="Arial" charset="0"/>
              </a:rPr>
              <a:t>плохое воспитание – это наше будущее   горе, это  наши   слезы, это наша вина перед другими людьми, перед всей страной».</a:t>
            </a:r>
          </a:p>
          <a:p>
            <a:pPr>
              <a:defRPr/>
            </a:pPr>
            <a:r>
              <a:rPr lang="ru-RU" sz="3600" b="1" dirty="0">
                <a:solidFill>
                  <a:srgbClr val="C00000"/>
                </a:solidFill>
                <a:latin typeface="Monotype Corsiva" pitchFamily="66" charset="0"/>
                <a:ea typeface="+mj-ea"/>
                <a:cs typeface="Arial" charset="0"/>
              </a:rPr>
              <a:t> </a:t>
            </a:r>
          </a:p>
          <a:p>
            <a:pPr>
              <a:defRPr/>
            </a:pPr>
            <a:r>
              <a:rPr lang="ru-RU" sz="3600" b="1" dirty="0">
                <a:solidFill>
                  <a:srgbClr val="C00000"/>
                </a:solidFill>
                <a:latin typeface="Monotype Corsiva" pitchFamily="66" charset="0"/>
                <a:ea typeface="+mj-ea"/>
                <a:cs typeface="Arial" charset="0"/>
              </a:rPr>
              <a:t>						Макаренко.</a:t>
            </a:r>
          </a:p>
          <a:p>
            <a:pPr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Рисунок 2" descr="9072434.gi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27313" y="404813"/>
            <a:ext cx="6416675" cy="4583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3" name="Picture 3" descr="C:\Users\Татьяна\Desktop\фото детский сад\Новая папка (3)\фото д.с\баба Таня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850" y="1030288"/>
            <a:ext cx="2217738" cy="340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4" descr="http://s018.radikal.ru/i503/1311/84/d5a38be01d0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29238" y="728663"/>
            <a:ext cx="2771775" cy="2916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6" descr="http://artandyou.ru/pc/user_46/albums/album_58/skazki_tsitata.jpg?133512559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0888" y="765175"/>
            <a:ext cx="4144962" cy="504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8" descr="http://www.sgoroscop.ru/az/kino/morozko/morozko_25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91138" y="3860800"/>
            <a:ext cx="2989262" cy="2239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>
          <a:xfrm>
            <a:off x="395288" y="441325"/>
            <a:ext cx="8353425" cy="1511300"/>
          </a:xfrm>
        </p:spPr>
        <p:txBody>
          <a:bodyPr/>
          <a:lstStyle/>
          <a:p>
            <a:pPr algn="l"/>
            <a:r>
              <a:rPr lang="ru-RU" altLang="ru-RU" sz="2400" smtClean="0">
                <a:solidFill>
                  <a:schemeClr val="tx1"/>
                </a:solidFill>
                <a:cs typeface="Arial" charset="0"/>
              </a:rPr>
              <a:t>Цель: </a:t>
            </a:r>
            <a:r>
              <a:rPr lang="ru-RU" altLang="ru-RU" sz="2400" b="0" smtClean="0">
                <a:solidFill>
                  <a:schemeClr val="tx1"/>
                </a:solidFill>
                <a:cs typeface="Arial" charset="0"/>
              </a:rPr>
              <a:t>Формировать нравственно-патриотические чувства у дошкольников через ознакомление с русским народным творчеством.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>
          <a:xfrm>
            <a:off x="468313" y="1881188"/>
            <a:ext cx="8280400" cy="3635375"/>
          </a:xfrm>
        </p:spPr>
        <p:txBody>
          <a:bodyPr/>
          <a:lstStyle/>
          <a:p>
            <a:pPr>
              <a:defRPr/>
            </a:pPr>
            <a:r>
              <a:rPr lang="ru-RU" sz="2800" b="1" dirty="0" smtClean="0"/>
              <a:t>Задачи:</a:t>
            </a:r>
          </a:p>
          <a:p>
            <a:pPr>
              <a:defRPr/>
            </a:pPr>
            <a:r>
              <a:rPr lang="ru-RU" sz="2000" dirty="0" smtClean="0"/>
              <a:t>- познакомить детей с разнообразием жанров русского народного творчества, с народно прикладным искусством. Дать представление о традициях русских промыслов, русского фольклора.</a:t>
            </a:r>
          </a:p>
          <a:p>
            <a:pPr>
              <a:defRPr/>
            </a:pPr>
            <a:r>
              <a:rPr lang="ru-RU" sz="2000" dirty="0" smtClean="0"/>
              <a:t>-знакомить детей с предметами русского быта, жилищем, народным костюмом. Привить потребность в изучении традиций, обычаев, быта русского народа.</a:t>
            </a:r>
          </a:p>
          <a:p>
            <a:pPr>
              <a:defRPr/>
            </a:pPr>
            <a:r>
              <a:rPr lang="ru-RU" sz="2000" dirty="0" smtClean="0"/>
              <a:t>- воспитывать чувство гордости и любви к Родине, к родному краю, к её народной культуре и людям, создающим её.</a:t>
            </a:r>
          </a:p>
          <a:p>
            <a:pPr>
              <a:defRPr/>
            </a:pPr>
            <a:r>
              <a:rPr lang="ru-RU" sz="2000" dirty="0" smtClean="0"/>
              <a:t>-Заинтересовать и привлечь родителей к участию в создании детских «мини-музеев», фольклорных праздников, изготовлению пособий.</a:t>
            </a:r>
          </a:p>
          <a:p>
            <a:pPr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987675" y="1052513"/>
            <a:ext cx="3060700" cy="100806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>
                <a:solidFill>
                  <a:srgbClr val="C00000"/>
                </a:solidFill>
                <a:latin typeface="+mj-lt"/>
                <a:ea typeface="+mj-ea"/>
                <a:cs typeface="Arial" charset="0"/>
              </a:rPr>
              <a:t>Направления деятельности: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03238" y="2457450"/>
            <a:ext cx="2555875" cy="1295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>
                <a:solidFill>
                  <a:srgbClr val="C00000"/>
                </a:solidFill>
              </a:rPr>
              <a:t>Знакомство с фольклором </a:t>
            </a:r>
            <a:r>
              <a:rPr lang="ru-RU" sz="1600" b="1" dirty="0">
                <a:solidFill>
                  <a:schemeClr val="tx1"/>
                </a:solidFill>
              </a:rPr>
              <a:t>(сказки, песенки, пословицы, поговорки, загадки, хороводы и т.д.)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871663" y="4329113"/>
            <a:ext cx="2592387" cy="133191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>
                <a:solidFill>
                  <a:srgbClr val="C00000"/>
                </a:solidFill>
              </a:rPr>
              <a:t>Знакомство с народными промыслами </a:t>
            </a:r>
            <a:r>
              <a:rPr lang="ru-RU" sz="1600" b="1" dirty="0">
                <a:solidFill>
                  <a:schemeClr val="tx1"/>
                </a:solidFill>
              </a:rPr>
              <a:t>(народная игрушка)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148263" y="4329113"/>
            <a:ext cx="3240087" cy="133191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>
                <a:solidFill>
                  <a:srgbClr val="C00000"/>
                </a:solidFill>
              </a:rPr>
              <a:t>Приобщение к русской праздничной культуре </a:t>
            </a:r>
            <a:r>
              <a:rPr lang="ru-RU" sz="1600" b="1" dirty="0">
                <a:solidFill>
                  <a:schemeClr val="tx1"/>
                </a:solidFill>
              </a:rPr>
              <a:t>(государственные праздники, праздники народного календаря)</a:t>
            </a:r>
          </a:p>
          <a:p>
            <a:pPr algn="ctr">
              <a:defRPr/>
            </a:pPr>
            <a:endParaRPr lang="ru-RU" sz="1600" b="1" dirty="0">
              <a:solidFill>
                <a:srgbClr val="C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832475" y="2420938"/>
            <a:ext cx="2771775" cy="1331912"/>
          </a:xfrm>
          <a:prstGeom prst="rect">
            <a:avLst/>
          </a:prstGeom>
          <a:solidFill>
            <a:schemeClr val="bg1"/>
          </a:solidFill>
          <a:ln>
            <a:solidFill>
              <a:srgbClr val="0401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>
                <a:solidFill>
                  <a:srgbClr val="C00000"/>
                </a:solidFill>
              </a:rPr>
              <a:t>Ознакомление с государственной символикой </a:t>
            </a:r>
            <a:r>
              <a:rPr lang="ru-RU" sz="1600" b="1" dirty="0">
                <a:solidFill>
                  <a:schemeClr val="tx1"/>
                </a:solidFill>
              </a:rPr>
              <a:t>(герб гимн, флаг)</a:t>
            </a:r>
          </a:p>
        </p:txBody>
      </p:sp>
      <p:cxnSp>
        <p:nvCxnSpPr>
          <p:cNvPr id="10" name="Прямая со стрелкой 9"/>
          <p:cNvCxnSpPr/>
          <p:nvPr/>
        </p:nvCxnSpPr>
        <p:spPr>
          <a:xfrm flipH="1">
            <a:off x="2592388" y="2097088"/>
            <a:ext cx="1008062" cy="323850"/>
          </a:xfrm>
          <a:prstGeom prst="straightConnector1">
            <a:avLst/>
          </a:prstGeom>
          <a:ln w="38100">
            <a:solidFill>
              <a:srgbClr val="04011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>
            <a:endCxn id="6" idx="0"/>
          </p:cNvCxnSpPr>
          <p:nvPr/>
        </p:nvCxnSpPr>
        <p:spPr>
          <a:xfrm flipH="1">
            <a:off x="3167063" y="2097088"/>
            <a:ext cx="1044575" cy="2232025"/>
          </a:xfrm>
          <a:prstGeom prst="straightConnector1">
            <a:avLst/>
          </a:prstGeom>
          <a:ln w="38100">
            <a:solidFill>
              <a:srgbClr val="04011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4932363" y="2097088"/>
            <a:ext cx="900112" cy="2268537"/>
          </a:xfrm>
          <a:prstGeom prst="straightConnector1">
            <a:avLst/>
          </a:prstGeom>
          <a:ln w="38100">
            <a:solidFill>
              <a:srgbClr val="04011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5795963" y="2097088"/>
            <a:ext cx="1116012" cy="287337"/>
          </a:xfrm>
          <a:prstGeom prst="straightConnector1">
            <a:avLst/>
          </a:prstGeom>
          <a:ln w="38100">
            <a:solidFill>
              <a:srgbClr val="04011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>
          <a:xfrm>
            <a:off x="431800" y="836613"/>
            <a:ext cx="8280400" cy="900112"/>
          </a:xfrm>
        </p:spPr>
        <p:txBody>
          <a:bodyPr/>
          <a:lstStyle/>
          <a:p>
            <a:r>
              <a:rPr lang="ru-RU" altLang="ru-RU" smtClean="0">
                <a:cs typeface="Arial" charset="0"/>
              </a:rPr>
              <a:t>Требования ФГОС ДО в предметно-пространственной среде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>
          <a:xfrm>
            <a:off x="431800" y="1881188"/>
            <a:ext cx="8280400" cy="4319587"/>
          </a:xfrm>
        </p:spPr>
        <p:txBody>
          <a:bodyPr/>
          <a:lstStyle/>
          <a:p>
            <a:pPr marL="514350" indent="-514350">
              <a:buFont typeface="Arial" pitchFamily="34" charset="0"/>
              <a:buChar char="•"/>
              <a:defRPr/>
            </a:pPr>
            <a:r>
              <a:rPr lang="ru-RU" dirty="0" smtClean="0"/>
              <a:t>Соответствует возрастным особенностям;</a:t>
            </a:r>
          </a:p>
          <a:p>
            <a:pPr marL="514350" indent="-514350">
              <a:buFont typeface="Arial" pitchFamily="34" charset="0"/>
              <a:buChar char="•"/>
              <a:defRPr/>
            </a:pPr>
            <a:r>
              <a:rPr lang="ru-RU" dirty="0" smtClean="0"/>
              <a:t>Доступная;</a:t>
            </a:r>
          </a:p>
          <a:p>
            <a:pPr marL="514350" indent="-514350">
              <a:buFont typeface="Arial" pitchFamily="34" charset="0"/>
              <a:buChar char="•"/>
              <a:defRPr/>
            </a:pPr>
            <a:r>
              <a:rPr lang="ru-RU" dirty="0" smtClean="0"/>
              <a:t>Трансформируемая;</a:t>
            </a:r>
          </a:p>
          <a:p>
            <a:pPr marL="514350" indent="-514350">
              <a:buFont typeface="Arial" pitchFamily="34" charset="0"/>
              <a:buChar char="•"/>
              <a:defRPr/>
            </a:pPr>
            <a:r>
              <a:rPr lang="ru-RU" dirty="0" smtClean="0"/>
              <a:t>Полифункциональная;</a:t>
            </a:r>
          </a:p>
          <a:p>
            <a:pPr marL="514350" indent="-514350">
              <a:buFont typeface="Arial" pitchFamily="34" charset="0"/>
              <a:buChar char="•"/>
              <a:defRPr/>
            </a:pPr>
            <a:r>
              <a:rPr lang="ru-RU" dirty="0" smtClean="0"/>
              <a:t>Вариативная;</a:t>
            </a:r>
          </a:p>
          <a:p>
            <a:pPr marL="514350" indent="-514350">
              <a:buFont typeface="Arial" pitchFamily="34" charset="0"/>
              <a:buChar char="•"/>
              <a:defRPr/>
            </a:pPr>
            <a:r>
              <a:rPr lang="ru-RU" dirty="0" smtClean="0"/>
              <a:t>Безопасная.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-1657350" y="1304925"/>
            <a:ext cx="8280400" cy="900113"/>
          </a:xfrm>
        </p:spPr>
        <p:txBody>
          <a:bodyPr/>
          <a:lstStyle/>
          <a:p>
            <a:r>
              <a:rPr lang="ru-RU" altLang="ru-RU" sz="3600" smtClean="0">
                <a:latin typeface="Monotype Corsiva" pitchFamily="66" charset="0"/>
                <a:cs typeface="Arial" charset="0"/>
              </a:rPr>
              <a:t>Центр Экологии</a:t>
            </a:r>
          </a:p>
        </p:txBody>
      </p:sp>
      <p:pic>
        <p:nvPicPr>
          <p:cNvPr id="10243" name="Picture 4" descr="C:\Users\Татьяна\Desktop\фото детский сад\Новая папка (3)\P10301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800708"/>
            <a:ext cx="3505229" cy="26282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44" name="Picture 6" descr="C:\Users\Татьяна\Desktop\Работа\фото детский сад\Новая папка (3)\SAM_559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3609020"/>
            <a:ext cx="3469084" cy="26011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45" name="Picture 5" descr="E:\таня\P104072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7524" y="2528900"/>
            <a:ext cx="4248472" cy="31863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>
          <a:xfrm>
            <a:off x="431800" y="620713"/>
            <a:ext cx="8280400" cy="900112"/>
          </a:xfrm>
        </p:spPr>
        <p:txBody>
          <a:bodyPr/>
          <a:lstStyle/>
          <a:p>
            <a:r>
              <a:rPr lang="ru-RU" altLang="ru-RU" sz="3600" smtClean="0">
                <a:latin typeface="Monotype Corsiva" pitchFamily="66" charset="0"/>
                <a:cs typeface="Arial" charset="0"/>
              </a:rPr>
              <a:t>Творческая мастерская</a:t>
            </a:r>
          </a:p>
        </p:txBody>
      </p:sp>
      <p:pic>
        <p:nvPicPr>
          <p:cNvPr id="11267" name="Picture 4" descr="C:\Users\Татьяна\Desktop\Saved Pictures\20151028_11595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1449388"/>
            <a:ext cx="1655763" cy="22066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268" name="Picture 5" descr="C:\Users\Татьяна\Desktop\фото детский сад\фото лето 15\20150701_09113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87563" y="1449388"/>
            <a:ext cx="1692275" cy="22558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269" name="Picture 6" descr="C:\Users\Татьяна\Desktop\24 д.с. фото\20151112_10002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35488" y="3536950"/>
            <a:ext cx="3505200" cy="26289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270" name="Picture 7" descr="C:\Users\Татьяна\Desktop\24 д.с. фото\20151112_10004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9750" y="3789363"/>
            <a:ext cx="3132138" cy="2349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271" name="Picture 8" descr="C:\Users\Татьяна\Desktop\24 д.с. фото\20151106_17083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851275" y="1520825"/>
            <a:ext cx="2497138" cy="18716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272" name="Picture 9" descr="C:\Users\Татьяна\Desktop\24 д.с. фото\20151106_170930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408738" y="1484313"/>
            <a:ext cx="2555875" cy="19177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3907</TotalTime>
  <Words>793</Words>
  <Application>Microsoft Office PowerPoint</Application>
  <PresentationFormat>Экран (4:3)</PresentationFormat>
  <Paragraphs>129</Paragraphs>
  <Slides>33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42" baseType="lpstr">
      <vt:lpstr>Arial</vt:lpstr>
      <vt:lpstr>Calibri</vt:lpstr>
      <vt:lpstr>Wingdings</vt:lpstr>
      <vt:lpstr>Cleopatra</vt:lpstr>
      <vt:lpstr>Constantia</vt:lpstr>
      <vt:lpstr>Monotype Corsiva</vt:lpstr>
      <vt:lpstr>Bookman Old Style</vt:lpstr>
      <vt:lpstr>Times New Roman</vt:lpstr>
      <vt:lpstr>Тема Office</vt:lpstr>
      <vt:lpstr>Слайд 1</vt:lpstr>
      <vt:lpstr>Слайд 2</vt:lpstr>
      <vt:lpstr>Слайд 3</vt:lpstr>
      <vt:lpstr>Слайд 4</vt:lpstr>
      <vt:lpstr>Цель: Формировать нравственно-патриотические чувства у дошкольников через ознакомление с русским народным творчеством.</vt:lpstr>
      <vt:lpstr>Слайд 6</vt:lpstr>
      <vt:lpstr>Требования ФГОС ДО в предметно-пространственной среде</vt:lpstr>
      <vt:lpstr>Центр Экологии</vt:lpstr>
      <vt:lpstr>Творческая мастерская</vt:lpstr>
      <vt:lpstr>Центр книги</vt:lpstr>
      <vt:lpstr>Центр сюжетно  - ролевых игр</vt:lpstr>
      <vt:lpstr>Центр театрально - игровой деятельности</vt:lpstr>
      <vt:lpstr>Центр  патриотического  воспитания</vt:lpstr>
      <vt:lpstr>Методическая литература по патриотическому воспитанию</vt:lpstr>
      <vt:lpstr>Кружок «Зернышко»</vt:lpstr>
      <vt:lpstr>Народные игры</vt:lpstr>
      <vt:lpstr>Праздники</vt:lpstr>
      <vt:lpstr>Изготовление народных кукол</vt:lpstr>
      <vt:lpstr>Слайд 19</vt:lpstr>
      <vt:lpstr>Работа с родителями</vt:lpstr>
      <vt:lpstr>М у з е й</vt:lpstr>
      <vt:lpstr>Диагностика</vt:lpstr>
      <vt:lpstr>Достижения</vt:lpstr>
      <vt:lpstr>Спорт комплекс</vt:lpstr>
      <vt:lpstr>Малахитовая шкатулка</vt:lpstr>
      <vt:lpstr>Остановись лето</vt:lpstr>
      <vt:lpstr>70 лет Победы</vt:lpstr>
      <vt:lpstr>С сотрудниками</vt:lpstr>
      <vt:lpstr>Проблема на следующий  межаттестационный период</vt:lpstr>
      <vt:lpstr>Цели и задачи</vt:lpstr>
      <vt:lpstr>Этапы работы на следующий межаттестационный период </vt:lpstr>
      <vt:lpstr>Слайд 32</vt:lpstr>
      <vt:lpstr>Слайд 33</vt:lpstr>
    </vt:vector>
  </TitlesOfParts>
  <Company>MultiDVD Team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Home</dc:creator>
  <cp:lastModifiedBy>Андрей</cp:lastModifiedBy>
  <cp:revision>377</cp:revision>
  <dcterms:created xsi:type="dcterms:W3CDTF">2011-07-06T07:21:00Z</dcterms:created>
  <dcterms:modified xsi:type="dcterms:W3CDTF">2015-11-16T17:26:31Z</dcterms:modified>
</cp:coreProperties>
</file>