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326" r:id="rId3"/>
    <p:sldId id="270" r:id="rId4"/>
    <p:sldId id="327" r:id="rId5"/>
    <p:sldId id="321" r:id="rId6"/>
    <p:sldId id="328" r:id="rId7"/>
    <p:sldId id="329" r:id="rId8"/>
    <p:sldId id="318" r:id="rId9"/>
    <p:sldId id="319" r:id="rId10"/>
    <p:sldId id="320" r:id="rId11"/>
    <p:sldId id="322" r:id="rId12"/>
    <p:sldId id="323" r:id="rId13"/>
    <p:sldId id="325" r:id="rId14"/>
    <p:sldId id="330" r:id="rId15"/>
    <p:sldId id="317" r:id="rId16"/>
    <p:sldId id="331" r:id="rId17"/>
    <p:sldId id="292" r:id="rId18"/>
    <p:sldId id="332" r:id="rId19"/>
    <p:sldId id="343" r:id="rId20"/>
    <p:sldId id="324" r:id="rId21"/>
    <p:sldId id="333" r:id="rId22"/>
    <p:sldId id="334" r:id="rId23"/>
    <p:sldId id="289" r:id="rId24"/>
    <p:sldId id="335" r:id="rId25"/>
    <p:sldId id="337" r:id="rId26"/>
    <p:sldId id="338" r:id="rId27"/>
    <p:sldId id="336" r:id="rId28"/>
    <p:sldId id="269" r:id="rId29"/>
    <p:sldId id="282" r:id="rId30"/>
    <p:sldId id="339" r:id="rId31"/>
    <p:sldId id="340" r:id="rId32"/>
    <p:sldId id="342" r:id="rId33"/>
    <p:sldId id="310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119"/>
    <a:srgbClr val="CC6600"/>
    <a:srgbClr val="0000CC"/>
    <a:srgbClr val="1D08BC"/>
    <a:srgbClr val="005DA2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913" autoAdjust="0"/>
    <p:restoredTop sz="94660"/>
  </p:normalViewPr>
  <p:slideViewPr>
    <p:cSldViewPr>
      <p:cViewPr>
        <p:scale>
          <a:sx n="80" d="100"/>
          <a:sy n="80" d="100"/>
        </p:scale>
        <p:origin x="-792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2010 год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9.5</c:v>
                </c:pt>
                <c:pt idx="1">
                  <c:v>56.9</c:v>
                </c:pt>
                <c:pt idx="2">
                  <c:v>33.6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58.4</c:v>
                </c:pt>
                <c:pt idx="1">
                  <c:v>33.6</c:v>
                </c:pt>
                <c:pt idx="2">
                  <c:v>8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5516" y="1556932"/>
            <a:ext cx="8676964" cy="1260000"/>
          </a:xfrm>
        </p:spPr>
        <p:txBody>
          <a:bodyPr/>
          <a:lstStyle>
            <a:lvl1pPr>
              <a:defRPr sz="8000" b="0">
                <a:solidFill>
                  <a:srgbClr val="C00000"/>
                </a:solidFill>
                <a:effectLst/>
                <a:latin typeface="Matreshka" pitchFamily="2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3528591"/>
            <a:ext cx="7452828" cy="126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185" y="620614"/>
            <a:ext cx="8280000" cy="900113"/>
          </a:xfrm>
        </p:spPr>
        <p:txBody>
          <a:bodyPr/>
          <a:lstStyle>
            <a:lvl1pPr>
              <a:defRPr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1540" y="1880828"/>
            <a:ext cx="8280000" cy="4320000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0" y="620614"/>
            <a:ext cx="8280000" cy="900113"/>
          </a:xfrm>
        </p:spPr>
        <p:txBody>
          <a:bodyPr/>
          <a:lstStyle>
            <a:lvl1pPr>
              <a:defRPr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431540" y="1880828"/>
            <a:ext cx="8280000" cy="43200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460" y="620688"/>
            <a:ext cx="8280000" cy="900113"/>
          </a:xfrm>
        </p:spPr>
        <p:txBody>
          <a:bodyPr/>
          <a:lstStyle>
            <a:lvl1pPr>
              <a:defRPr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432460" y="1880828"/>
            <a:ext cx="8280000" cy="4320000"/>
          </a:xfrm>
        </p:spPr>
        <p:txBody>
          <a:bodyPr/>
          <a:lstStyle>
            <a:lvl1pPr marL="342000" indent="-342000">
              <a:buSzPct val="60000"/>
              <a:buFont typeface="Wingdings" pitchFamily="2" charset="2"/>
              <a:buChar char="v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 marL="741600" indent="-284400">
              <a:buFont typeface="Arial" pitchFamily="34" charset="0"/>
              <a:buChar char="•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 marL="1144800" indent="-230400">
              <a:buFont typeface="Arial" pitchFamily="34" charset="0"/>
              <a:buChar char="•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 indent="-324000"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indent="-324000"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460" y="620688"/>
            <a:ext cx="8280000" cy="900113"/>
          </a:xfrm>
        </p:spPr>
        <p:txBody>
          <a:bodyPr/>
          <a:lstStyle>
            <a:lvl1pPr>
              <a:defRPr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32460" y="1880828"/>
            <a:ext cx="3780000" cy="4320000"/>
          </a:xfrm>
        </p:spPr>
        <p:txBody>
          <a:bodyPr/>
          <a:lstStyle>
            <a:lvl1pPr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32460" y="1880828"/>
            <a:ext cx="3780000" cy="4320000"/>
          </a:xfrm>
        </p:spPr>
        <p:txBody>
          <a:bodyPr/>
          <a:lstStyle>
            <a:lvl1pPr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68313" y="620713"/>
            <a:ext cx="82788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68313" y="1916113"/>
            <a:ext cx="8278812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66" r:id="rId2"/>
    <p:sldLayoutId id="2147483867" r:id="rId3"/>
    <p:sldLayoutId id="2147483868" r:id="rId4"/>
    <p:sldLayoutId id="2147483869" r:id="rId5"/>
    <p:sldLayoutId id="2147483870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C00000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v"/>
        <a:defRPr sz="3200" kern="1200">
          <a:solidFill>
            <a:srgbClr val="0D0D0D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D0D0D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D0D0D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0825" y="944563"/>
            <a:ext cx="856932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leopatra" pitchFamily="2" charset="0"/>
                <a:ea typeface="+mj-ea"/>
                <a:cs typeface="Arial" pitchFamily="34" charset="0"/>
              </a:rPr>
              <a:t>Формирование патриотических чувств у детей дошкольного возраста в процессе приобщения к истокам народной культуры</a:t>
            </a:r>
            <a:r>
              <a:rPr lang="ru-RU" sz="4400" b="1" dirty="0">
                <a:solidFill>
                  <a:srgbClr val="FF0066"/>
                </a:solidFill>
                <a:latin typeface="+mj-lt"/>
                <a:ea typeface="+mj-ea"/>
                <a:cs typeface="Arial" pitchFamily="34" charset="0"/>
              </a:rPr>
              <a:t/>
            </a:r>
            <a:br>
              <a:rPr lang="ru-RU" sz="4400" b="1" dirty="0">
                <a:solidFill>
                  <a:srgbClr val="FF0066"/>
                </a:solidFill>
                <a:latin typeface="+mj-lt"/>
                <a:ea typeface="+mj-ea"/>
                <a:cs typeface="Arial" pitchFamily="34" charset="0"/>
              </a:rPr>
            </a:br>
            <a:endParaRPr lang="ru-RU" sz="4400" b="1" dirty="0">
              <a:solidFill>
                <a:srgbClr val="FF0066"/>
              </a:solidFill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3075" name="Прямоугольник 7"/>
          <p:cNvSpPr>
            <a:spLocks noChangeArrowheads="1"/>
          </p:cNvSpPr>
          <p:nvPr/>
        </p:nvSpPr>
        <p:spPr bwMode="auto">
          <a:xfrm>
            <a:off x="3671888" y="4941888"/>
            <a:ext cx="53292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>
                <a:solidFill>
                  <a:srgbClr val="3333CC"/>
                </a:solidFill>
              </a:rPr>
              <a:t>Автор: воспитатель 1 категории</a:t>
            </a:r>
          </a:p>
          <a:p>
            <a:r>
              <a:rPr lang="ru-RU" altLang="ru-RU">
                <a:solidFill>
                  <a:srgbClr val="3333CC"/>
                </a:solidFill>
              </a:rPr>
              <a:t>Барановская Татьяна Вадимовна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612775" y="620713"/>
            <a:ext cx="8280400" cy="900112"/>
          </a:xfrm>
        </p:spPr>
        <p:txBody>
          <a:bodyPr/>
          <a:lstStyle/>
          <a:p>
            <a:r>
              <a:rPr lang="ru-RU" altLang="ru-RU" sz="3600" smtClean="0">
                <a:latin typeface="Monotype Corsiva" pitchFamily="66" charset="0"/>
                <a:cs typeface="Arial" charset="0"/>
              </a:rPr>
              <a:t>Центр книги</a:t>
            </a:r>
          </a:p>
        </p:txBody>
      </p:sp>
      <p:pic>
        <p:nvPicPr>
          <p:cNvPr id="12291" name="Picture 4" descr="C:\Users\Татьяна\Desktop\Saved Pictures\DSC_14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55988" y="1773238"/>
            <a:ext cx="2735262" cy="2052637"/>
          </a:xfrm>
          <a:effectLst>
            <a:softEdge rad="112500"/>
          </a:effectLst>
        </p:spPr>
      </p:pic>
      <p:pic>
        <p:nvPicPr>
          <p:cNvPr id="12292" name="Picture 5" descr="C:\Users\Татьяна\Desktop\Saved Pictures\20151028_120620.jpg"/>
          <p:cNvPicPr>
            <a:picLocks noChangeAspect="1" noChangeArrowheads="1"/>
          </p:cNvPicPr>
          <p:nvPr/>
        </p:nvPicPr>
        <p:blipFill>
          <a:blip r:embed="rId3" cstate="print"/>
          <a:srcRect t="16393"/>
          <a:stretch>
            <a:fillRect/>
          </a:stretch>
        </p:blipFill>
        <p:spPr bwMode="auto">
          <a:xfrm>
            <a:off x="6372225" y="1160463"/>
            <a:ext cx="2555875" cy="190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7" descr="C:\Users\Татьяна\Desktop\фото детский сад\Новая папка (3)\фото д.с\P1020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4149725"/>
            <a:ext cx="2484437" cy="186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8" descr="C:\Users\Татьяна\Desktop\фото детский сад\Новая папка (3)\P10301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4788" y="3573463"/>
            <a:ext cx="2927350" cy="2195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5" name="Picture 9" descr="C:\Users\Татьяна\Desktop\фото детский сад\Новая папка (3)\P10301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800" y="1179513"/>
            <a:ext cx="2760663" cy="207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6" name="Picture 9" descr="C:\Users\Татьяна\Desktop\24 д.с. фото\20151106_1614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1613" y="3213100"/>
            <a:ext cx="2197100" cy="2928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395288" y="1268413"/>
            <a:ext cx="8280400" cy="900112"/>
          </a:xfrm>
        </p:spPr>
        <p:txBody>
          <a:bodyPr/>
          <a:lstStyle/>
          <a:p>
            <a:r>
              <a:rPr lang="ru-RU" altLang="ru-RU" sz="3600" smtClean="0">
                <a:latin typeface="Monotype Corsiva" pitchFamily="66" charset="0"/>
                <a:cs typeface="Arial" charset="0"/>
              </a:rPr>
              <a:t>Центр сюжетно </a:t>
            </a:r>
            <a:br>
              <a:rPr lang="ru-RU" altLang="ru-RU" sz="3600" smtClean="0">
                <a:latin typeface="Monotype Corsiva" pitchFamily="66" charset="0"/>
                <a:cs typeface="Arial" charset="0"/>
              </a:rPr>
            </a:br>
            <a:r>
              <a:rPr lang="ru-RU" altLang="ru-RU" sz="3600" smtClean="0">
                <a:latin typeface="Monotype Corsiva" pitchFamily="66" charset="0"/>
                <a:cs typeface="Arial" charset="0"/>
              </a:rPr>
              <a:t>- ролевых игр</a:t>
            </a:r>
          </a:p>
        </p:txBody>
      </p:sp>
      <p:pic>
        <p:nvPicPr>
          <p:cNvPr id="13315" name="Picture 4" descr="C:\Users\Татьяна\Desktop\Saved Pictures\DSC_14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27763" y="3824288"/>
            <a:ext cx="2765425" cy="2305050"/>
          </a:xfrm>
          <a:effectLst>
            <a:softEdge rad="112500"/>
          </a:effectLst>
        </p:spPr>
      </p:pic>
      <p:pic>
        <p:nvPicPr>
          <p:cNvPr id="13316" name="Picture 5" descr="C:\Users\Татьяна\Desktop\фото детский сад\Новая папка (3)\фото д.с\P102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824288"/>
            <a:ext cx="2435225" cy="228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6" descr="C:\Users\Татьяна\Desktop\24 д.с. фото\IMG_0014.jpg"/>
          <p:cNvPicPr>
            <a:picLocks noChangeAspect="1" noChangeArrowheads="1"/>
          </p:cNvPicPr>
          <p:nvPr/>
        </p:nvPicPr>
        <p:blipFill>
          <a:blip r:embed="rId4" cstate="print"/>
          <a:srcRect l="16989" t="45210" r="19054" b="4015"/>
          <a:stretch>
            <a:fillRect/>
          </a:stretch>
        </p:blipFill>
        <p:spPr bwMode="auto">
          <a:xfrm>
            <a:off x="6372225" y="1376363"/>
            <a:ext cx="2608263" cy="2160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7" descr="C:\Users\Татьяна\Desktop\24 д.с. фото\IMG_0015.jpg"/>
          <p:cNvPicPr>
            <a:picLocks noChangeAspect="1" noChangeArrowheads="1"/>
          </p:cNvPicPr>
          <p:nvPr/>
        </p:nvPicPr>
        <p:blipFill>
          <a:blip r:embed="rId5" cstate="print"/>
          <a:srcRect l="2695" t="8821" r="27061" b="2968"/>
          <a:stretch>
            <a:fillRect/>
          </a:stretch>
        </p:blipFill>
        <p:spPr bwMode="auto">
          <a:xfrm>
            <a:off x="3024188" y="2673350"/>
            <a:ext cx="3060700" cy="251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9" name="Picture 8" descr="C:\Users\Татьяна\Desktop\24 д.с. фото\IMG_0013.jpg"/>
          <p:cNvPicPr>
            <a:picLocks noChangeAspect="1" noChangeArrowheads="1"/>
          </p:cNvPicPr>
          <p:nvPr/>
        </p:nvPicPr>
        <p:blipFill>
          <a:blip r:embed="rId6" cstate="print"/>
          <a:srcRect l="10516" t="1682" r="32233" b="11961"/>
          <a:stretch>
            <a:fillRect/>
          </a:stretch>
        </p:blipFill>
        <p:spPr bwMode="auto">
          <a:xfrm>
            <a:off x="287338" y="1125538"/>
            <a:ext cx="2413000" cy="2328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31800" y="620713"/>
            <a:ext cx="8280400" cy="900112"/>
          </a:xfrm>
        </p:spPr>
        <p:txBody>
          <a:bodyPr/>
          <a:lstStyle/>
          <a:p>
            <a:r>
              <a:rPr lang="ru-RU" altLang="ru-RU" sz="3600" smtClean="0">
                <a:latin typeface="Monotype Corsiva" pitchFamily="66" charset="0"/>
                <a:cs typeface="Arial" charset="0"/>
              </a:rPr>
              <a:t>Центр театрально - игровой деятельности</a:t>
            </a:r>
          </a:p>
        </p:txBody>
      </p:sp>
      <p:pic>
        <p:nvPicPr>
          <p:cNvPr id="14339" name="Picture 4" descr="C:\Users\Татьяна\Desktop\фото детский сад\Новая папка (3)\фото д.с\P1020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200" b="4594"/>
          <a:stretch>
            <a:fillRect/>
          </a:stretch>
        </p:blipFill>
        <p:spPr>
          <a:xfrm>
            <a:off x="827088" y="3897313"/>
            <a:ext cx="3097212" cy="2139950"/>
          </a:xfrm>
          <a:effectLst>
            <a:softEdge rad="112500"/>
          </a:effectLst>
        </p:spPr>
      </p:pic>
      <p:pic>
        <p:nvPicPr>
          <p:cNvPr id="14340" name="Picture 5" descr="C:\Users\Татьяна\Desktop\фото детский сад\Новая папка (3)\P1030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700213"/>
            <a:ext cx="3276600" cy="4370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6" descr="C:\Users\Татьяна\Desktop\24 д.с. фото\20151106_161406.jpg"/>
          <p:cNvPicPr>
            <a:picLocks noChangeAspect="1" noChangeArrowheads="1"/>
          </p:cNvPicPr>
          <p:nvPr/>
        </p:nvPicPr>
        <p:blipFill>
          <a:blip r:embed="rId4" cstate="print"/>
          <a:srcRect b="8333"/>
          <a:stretch>
            <a:fillRect/>
          </a:stretch>
        </p:blipFill>
        <p:spPr bwMode="auto">
          <a:xfrm>
            <a:off x="863600" y="1665288"/>
            <a:ext cx="3095625" cy="2128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31800" y="1592263"/>
            <a:ext cx="8280400" cy="900112"/>
          </a:xfrm>
        </p:spPr>
        <p:txBody>
          <a:bodyPr/>
          <a:lstStyle/>
          <a:p>
            <a:r>
              <a:rPr lang="ru-RU" altLang="ru-RU" sz="3600" smtClean="0">
                <a:latin typeface="Monotype Corsiva" pitchFamily="66" charset="0"/>
                <a:cs typeface="Arial" charset="0"/>
              </a:rPr>
              <a:t>Центр </a:t>
            </a:r>
            <a:br>
              <a:rPr lang="ru-RU" altLang="ru-RU" sz="3600" smtClean="0">
                <a:latin typeface="Monotype Corsiva" pitchFamily="66" charset="0"/>
                <a:cs typeface="Arial" charset="0"/>
              </a:rPr>
            </a:br>
            <a:r>
              <a:rPr lang="ru-RU" altLang="ru-RU" sz="3600" smtClean="0">
                <a:latin typeface="Monotype Corsiva" pitchFamily="66" charset="0"/>
                <a:cs typeface="Arial" charset="0"/>
              </a:rPr>
              <a:t>патриотического </a:t>
            </a:r>
            <a:br>
              <a:rPr lang="ru-RU" altLang="ru-RU" sz="3600" smtClean="0">
                <a:latin typeface="Monotype Corsiva" pitchFamily="66" charset="0"/>
                <a:cs typeface="Arial" charset="0"/>
              </a:rPr>
            </a:br>
            <a:r>
              <a:rPr lang="ru-RU" altLang="ru-RU" sz="3600" smtClean="0">
                <a:latin typeface="Monotype Corsiva" pitchFamily="66" charset="0"/>
                <a:cs typeface="Arial" charset="0"/>
              </a:rPr>
              <a:t>воспитания</a:t>
            </a:r>
          </a:p>
        </p:txBody>
      </p:sp>
      <p:pic>
        <p:nvPicPr>
          <p:cNvPr id="15363" name="Picture 4" descr="C:\Users\Татьяна\Desktop\Saved Pictures\20151030_171020.jpg"/>
          <p:cNvPicPr>
            <a:picLocks noChangeAspect="1" noChangeArrowheads="1"/>
          </p:cNvPicPr>
          <p:nvPr/>
        </p:nvPicPr>
        <p:blipFill>
          <a:blip r:embed="rId2" cstate="print"/>
          <a:srcRect t="26378"/>
          <a:stretch>
            <a:fillRect/>
          </a:stretch>
        </p:blipFill>
        <p:spPr bwMode="auto">
          <a:xfrm>
            <a:off x="4895850" y="3789363"/>
            <a:ext cx="2555875" cy="231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5" descr="C:\Users\Татьяна\Desktop\фото детский сад\Новая папка (3)\P1030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692150"/>
            <a:ext cx="2232025" cy="2976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5" name="Picture 6" descr="C:\Users\Татьяна\Desktop\24 д.с. фото\20151106_1601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3789363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6" name="Picture 7" descr="C:\Users\Татьяна\Desktop\24 д.с. фото\20151106_1555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728663"/>
            <a:ext cx="2239962" cy="298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31800" y="692150"/>
            <a:ext cx="8280400" cy="900113"/>
          </a:xfrm>
        </p:spPr>
        <p:txBody>
          <a:bodyPr/>
          <a:lstStyle/>
          <a:p>
            <a:r>
              <a:rPr lang="ru-RU" altLang="ru-RU" sz="3600" smtClean="0">
                <a:latin typeface="Monotype Corsiva" pitchFamily="66" charset="0"/>
                <a:cs typeface="Arial" charset="0"/>
              </a:rPr>
              <a:t>Методическая литература</a:t>
            </a:r>
            <a:br>
              <a:rPr lang="ru-RU" altLang="ru-RU" sz="3600" smtClean="0">
                <a:latin typeface="Monotype Corsiva" pitchFamily="66" charset="0"/>
                <a:cs typeface="Arial" charset="0"/>
              </a:rPr>
            </a:br>
            <a:r>
              <a:rPr lang="ru-RU" altLang="ru-RU" sz="3600" smtClean="0">
                <a:latin typeface="Monotype Corsiva" pitchFamily="66" charset="0"/>
                <a:cs typeface="Arial" charset="0"/>
              </a:rPr>
              <a:t>по патриотическому воспитанию</a:t>
            </a:r>
          </a:p>
        </p:txBody>
      </p:sp>
      <p:pic>
        <p:nvPicPr>
          <p:cNvPr id="16387" name="Picture 3" descr="C:\Users\Татьяна\Desktop\24 д.с. фото\20151111_141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717675"/>
            <a:ext cx="5976938" cy="448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3"/>
          <p:cNvSpPr>
            <a:spLocks noGrp="1"/>
          </p:cNvSpPr>
          <p:nvPr>
            <p:ph type="title"/>
          </p:nvPr>
        </p:nvSpPr>
        <p:spPr>
          <a:xfrm>
            <a:off x="431800" y="225425"/>
            <a:ext cx="8280400" cy="1152525"/>
          </a:xfrm>
        </p:spPr>
        <p:txBody>
          <a:bodyPr/>
          <a:lstStyle/>
          <a:p>
            <a:pPr eaLnBrk="1" hangingPunct="1"/>
            <a:r>
              <a:rPr lang="ru-RU" altLang="ru-RU" sz="3600" smtClean="0">
                <a:latin typeface="Monotype Corsiva" pitchFamily="66" charset="0"/>
                <a:cs typeface="Arial" charset="0"/>
              </a:rPr>
              <a:t>Кружок «Зернышко»</a:t>
            </a:r>
          </a:p>
        </p:txBody>
      </p:sp>
      <p:pic>
        <p:nvPicPr>
          <p:cNvPr id="17411" name="Picture 3" descr="C:\Users\Татьяна\Desktop\фото детский сад\Новая папка (3)\фото д.с\P1020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38" y="1152525"/>
            <a:ext cx="3082925" cy="2312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C:\Users\Татьяна\Desktop\фото детский сад\Новая папка (3)\фото д.с\P1020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3933825"/>
            <a:ext cx="2951163" cy="221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Picture 5" descr="C:\Users\Татьяна\Desktop\24 д.с. фото\20151106_154516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l="16040" t="584" r="13086" b="4129"/>
          <a:stretch>
            <a:fillRect/>
          </a:stretch>
        </p:blipFill>
        <p:spPr bwMode="auto">
          <a:xfrm>
            <a:off x="1368425" y="3608388"/>
            <a:ext cx="2555875" cy="257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4" name="Picture 6" descr="G:\DCIM\Camera\20151105_0937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5488" y="1089025"/>
            <a:ext cx="3673475" cy="275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31800" y="620713"/>
            <a:ext cx="8280400" cy="900112"/>
          </a:xfrm>
        </p:spPr>
        <p:txBody>
          <a:bodyPr/>
          <a:lstStyle/>
          <a:p>
            <a:r>
              <a:rPr lang="ru-RU" altLang="ru-RU" sz="3600" smtClean="0">
                <a:latin typeface="Monotype Corsiva" pitchFamily="66" charset="0"/>
                <a:cs typeface="Arial" charset="0"/>
              </a:rPr>
              <a:t>Народные игры</a:t>
            </a:r>
          </a:p>
        </p:txBody>
      </p:sp>
      <p:pic>
        <p:nvPicPr>
          <p:cNvPr id="18435" name="Picture 2" descr="G:\DCIM\Camera\20151110_104254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t="21638" r="56403" b="29070"/>
          <a:stretch>
            <a:fillRect/>
          </a:stretch>
        </p:blipFill>
        <p:spPr bwMode="auto">
          <a:xfrm>
            <a:off x="611560" y="1412776"/>
            <a:ext cx="2308564" cy="1956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3" descr="G:\DCIM\Camera\20151110_104550.jpg"/>
          <p:cNvPicPr>
            <a:picLocks noChangeAspect="1" noChangeArrowheads="1"/>
          </p:cNvPicPr>
          <p:nvPr/>
        </p:nvPicPr>
        <p:blipFill>
          <a:blip r:embed="rId3" cstate="print"/>
          <a:srcRect l="11807" t="34250" r="7082"/>
          <a:stretch>
            <a:fillRect/>
          </a:stretch>
        </p:blipFill>
        <p:spPr bwMode="auto">
          <a:xfrm>
            <a:off x="503238" y="3860800"/>
            <a:ext cx="3313112" cy="2014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4" descr="G:\DCIM\Camera\20151113_153520.jpg"/>
          <p:cNvPicPr>
            <a:picLocks noChangeAspect="1" noChangeArrowheads="1"/>
          </p:cNvPicPr>
          <p:nvPr/>
        </p:nvPicPr>
        <p:blipFill>
          <a:blip r:embed="rId4" cstate="print"/>
          <a:srcRect l="23225" r="14169" b="36874"/>
          <a:stretch>
            <a:fillRect/>
          </a:stretch>
        </p:blipFill>
        <p:spPr bwMode="auto">
          <a:xfrm>
            <a:off x="4895850" y="3933825"/>
            <a:ext cx="2555875" cy="1931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5" descr="G:\DCIM\Camera\20151113_1541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8164" y="1448780"/>
            <a:ext cx="2663825" cy="1998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9" name="TextBox 7"/>
          <p:cNvSpPr txBox="1">
            <a:spLocks noChangeArrowheads="1"/>
          </p:cNvSpPr>
          <p:nvPr/>
        </p:nvSpPr>
        <p:spPr bwMode="auto">
          <a:xfrm>
            <a:off x="719138" y="3392488"/>
            <a:ext cx="2124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Гуси-гуси…</a:t>
            </a:r>
          </a:p>
        </p:txBody>
      </p:sp>
      <p:sp>
        <p:nvSpPr>
          <p:cNvPr id="18440" name="TextBox 8"/>
          <p:cNvSpPr txBox="1">
            <a:spLocks noChangeArrowheads="1"/>
          </p:cNvSpPr>
          <p:nvPr/>
        </p:nvSpPr>
        <p:spPr bwMode="auto">
          <a:xfrm>
            <a:off x="6408738" y="3465513"/>
            <a:ext cx="2197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/>
              <a:t>Гори, гори ясно…</a:t>
            </a:r>
          </a:p>
        </p:txBody>
      </p:sp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5400675" y="5949950"/>
            <a:ext cx="1800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Жмурки</a:t>
            </a:r>
          </a:p>
        </p:txBody>
      </p:sp>
      <p:sp>
        <p:nvSpPr>
          <p:cNvPr id="18442" name="TextBox 10"/>
          <p:cNvSpPr txBox="1">
            <a:spLocks noChangeArrowheads="1"/>
          </p:cNvSpPr>
          <p:nvPr/>
        </p:nvSpPr>
        <p:spPr bwMode="auto">
          <a:xfrm>
            <a:off x="1295400" y="5949950"/>
            <a:ext cx="12239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Репка</a:t>
            </a:r>
          </a:p>
        </p:txBody>
      </p:sp>
      <p:pic>
        <p:nvPicPr>
          <p:cNvPr id="11" name="Picture 5" descr="E:\фото детский сад\Новая папка (3)\фото д.с\P1020031.JPG"/>
          <p:cNvPicPr>
            <a:picLocks noChangeAspect="1" noChangeArrowheads="1"/>
          </p:cNvPicPr>
          <p:nvPr/>
        </p:nvPicPr>
        <p:blipFill>
          <a:blip r:embed="rId6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239852" y="1448780"/>
            <a:ext cx="2556532" cy="1917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44" name="TextBox 11"/>
          <p:cNvSpPr txBox="1">
            <a:spLocks noChangeArrowheads="1"/>
          </p:cNvSpPr>
          <p:nvPr/>
        </p:nvSpPr>
        <p:spPr bwMode="auto">
          <a:xfrm>
            <a:off x="3276600" y="3429000"/>
            <a:ext cx="2663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/>
              <a:t>Ай дили, дили, дили…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3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80400" cy="1152525"/>
          </a:xfrm>
        </p:spPr>
        <p:txBody>
          <a:bodyPr/>
          <a:lstStyle/>
          <a:p>
            <a:pPr eaLnBrk="1" hangingPunct="1"/>
            <a:r>
              <a:rPr lang="ru-RU" altLang="ru-RU" sz="3600" smtClean="0">
                <a:latin typeface="Monotype Corsiva" pitchFamily="66" charset="0"/>
                <a:cs typeface="Arial" charset="0"/>
              </a:rPr>
              <a:t>Праздники</a:t>
            </a:r>
          </a:p>
        </p:txBody>
      </p:sp>
      <p:pic>
        <p:nvPicPr>
          <p:cNvPr id="25603" name="Picture 3" descr="C:\Users\Татьяна\Desktop\фото детский сад\фото дети покров 14 год\P10605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2963692" cy="2222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C:\Users\Татьяна\Desktop\фото детский сад\фото дети покров 14 год\P10605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6156" y="944723"/>
            <a:ext cx="2952328" cy="221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5" descr="C:\Users\Татьяна\Desktop\фото детский сад\фото лето\20150624_113210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3743908" y="1196752"/>
            <a:ext cx="1728192" cy="2304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7" name="Picture 7" descr="C:\Users\Татьяна\Desktop\24 д.с. фото\IMG_0001.jpg"/>
          <p:cNvPicPr>
            <a:picLocks noChangeAspect="1" noChangeArrowheads="1"/>
          </p:cNvPicPr>
          <p:nvPr/>
        </p:nvPicPr>
        <p:blipFill>
          <a:blip r:embed="rId5" cstate="print"/>
          <a:srcRect l="19933" t="12317" r="23569" b="7832"/>
          <a:stretch>
            <a:fillRect/>
          </a:stretch>
        </p:blipFill>
        <p:spPr bwMode="auto">
          <a:xfrm>
            <a:off x="3563888" y="3717032"/>
            <a:ext cx="2268252" cy="2120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9" name="Picture 9" descr="C:\Users\Татьяна\Desktop\Работа\фото детский сад\фото дети\покров\P1060565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25588" t="51050" r="20863"/>
          <a:stretch>
            <a:fillRect/>
          </a:stretch>
        </p:blipFill>
        <p:spPr bwMode="auto">
          <a:xfrm>
            <a:off x="6120172" y="3681028"/>
            <a:ext cx="2835855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10" name="Picture 10" descr="C:\Users\Татьяна\Desktop\24 д.с. фото\IMG_00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3645024"/>
            <a:ext cx="3033708" cy="2003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31800" y="620713"/>
            <a:ext cx="8280400" cy="900112"/>
          </a:xfrm>
        </p:spPr>
        <p:txBody>
          <a:bodyPr/>
          <a:lstStyle/>
          <a:p>
            <a:r>
              <a:rPr lang="ru-RU" altLang="ru-RU" sz="3600" smtClean="0">
                <a:latin typeface="Monotype Corsiva" pitchFamily="66" charset="0"/>
                <a:cs typeface="Arial" charset="0"/>
              </a:rPr>
              <a:t>Изготовление народных кукол</a:t>
            </a:r>
          </a:p>
        </p:txBody>
      </p:sp>
      <p:pic>
        <p:nvPicPr>
          <p:cNvPr id="20483" name="Picture 2" descr="G:\DCIM\Camera\20151112_10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754188"/>
            <a:ext cx="3924300" cy="29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3" descr="G:\DCIM\Camera\20151105_0934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950" y="1773238"/>
            <a:ext cx="3924300" cy="29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59113" y="800100"/>
            <a:ext cx="2989262" cy="12604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+mj-lt"/>
                <a:ea typeface="+mj-ea"/>
                <a:cs typeface="Arial" charset="0"/>
              </a:rPr>
              <a:t>Алгоритм взаимодействия с родителями</a:t>
            </a:r>
            <a:endParaRPr lang="ru-RU" sz="2800" b="1" dirty="0">
              <a:solidFill>
                <a:srgbClr val="C00000"/>
              </a:solidFill>
              <a:latin typeface="+mj-lt"/>
              <a:ea typeface="+mj-ea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3238" y="2457450"/>
            <a:ext cx="2736850" cy="1871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</a:rPr>
              <a:t>Информационно-аналитический</a:t>
            </a:r>
            <a:r>
              <a:rPr lang="ru-RU" sz="1400" b="1" dirty="0">
                <a:solidFill>
                  <a:srgbClr val="C00000"/>
                </a:solidFill>
              </a:rPr>
              <a:t> - </a:t>
            </a:r>
            <a:r>
              <a:rPr lang="ru-RU" sz="1400" dirty="0">
                <a:solidFill>
                  <a:schemeClr val="tx1"/>
                </a:solidFill>
              </a:rPr>
              <a:t>направлен</a:t>
            </a:r>
            <a:r>
              <a:rPr lang="ru-RU" sz="1400" dirty="0"/>
              <a:t> </a:t>
            </a:r>
            <a:r>
              <a:rPr lang="ru-RU" sz="1400" dirty="0">
                <a:solidFill>
                  <a:schemeClr val="tx1"/>
                </a:solidFill>
              </a:rPr>
              <a:t>на сбор и анализ сведений о родителях и детях, изучение семей, опыта воспитания, а также трудностей и запросов родителей. 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9113" y="4508500"/>
            <a:ext cx="3457575" cy="1765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</a:rPr>
              <a:t>Практический</a:t>
            </a:r>
            <a:r>
              <a:rPr lang="ru-RU" sz="1400" dirty="0">
                <a:solidFill>
                  <a:schemeClr val="tx1"/>
                </a:solidFill>
              </a:rPr>
              <a:t>– предусматривал актуализацию полученных знаний родителями (анализ педагогических ситуаций, решение педагогических задач, викторины и др.), включение родителей и детей в общее дело (участие в спектаклях, играх, проектах и др.).</a:t>
            </a:r>
            <a:r>
              <a:rPr lang="ru-RU" sz="1400" b="1" dirty="0">
                <a:solidFill>
                  <a:schemeClr val="tx1"/>
                </a:solidFill>
              </a:rPr>
              <a:t> 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48375" y="2600325"/>
            <a:ext cx="2700338" cy="1728788"/>
          </a:xfrm>
          <a:prstGeom prst="rect">
            <a:avLst/>
          </a:prstGeom>
          <a:solidFill>
            <a:schemeClr val="bg1"/>
          </a:solidFill>
          <a:ln>
            <a:solidFill>
              <a:srgbClr val="0401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</a:rPr>
              <a:t> Контрольно-оценочный </a:t>
            </a:r>
            <a:r>
              <a:rPr lang="ru-RU" sz="1600" dirty="0">
                <a:solidFill>
                  <a:srgbClr val="040119"/>
                </a:solidFill>
              </a:rPr>
              <a:t>-</a:t>
            </a:r>
            <a:r>
              <a:rPr lang="ru-RU" sz="1400" dirty="0">
                <a:solidFill>
                  <a:srgbClr val="040119"/>
                </a:solidFill>
              </a:rPr>
              <a:t>предполагал анализ эффективности проводимых мероприятий – использовались опрос, оценочные листы, анкетирование. </a:t>
            </a:r>
            <a:endParaRPr lang="ru-RU" sz="1400" b="1" dirty="0">
              <a:solidFill>
                <a:srgbClr val="040119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592388" y="2097088"/>
            <a:ext cx="1008062" cy="323850"/>
          </a:xfrm>
          <a:prstGeom prst="straightConnector1">
            <a:avLst/>
          </a:prstGeom>
          <a:ln w="38100">
            <a:solidFill>
              <a:srgbClr val="0401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635500" y="2097088"/>
            <a:ext cx="0" cy="1979612"/>
          </a:xfrm>
          <a:prstGeom prst="straightConnector1">
            <a:avLst/>
          </a:prstGeom>
          <a:ln w="38100">
            <a:solidFill>
              <a:srgbClr val="0401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795963" y="2097088"/>
            <a:ext cx="1116012" cy="503237"/>
          </a:xfrm>
          <a:prstGeom prst="straightConnector1">
            <a:avLst/>
          </a:prstGeom>
          <a:ln w="38100">
            <a:solidFill>
              <a:srgbClr val="0401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468313" y="1052513"/>
            <a:ext cx="4248150" cy="5148262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altLang="ru-RU" b="1" smtClean="0">
                <a:cs typeface="Arial" charset="0"/>
              </a:rPr>
              <a:t>Патриотизм</a:t>
            </a:r>
            <a:r>
              <a:rPr lang="ru-RU" altLang="ru-RU" smtClean="0">
                <a:cs typeface="Arial" charset="0"/>
              </a:rPr>
              <a:t> – это главное. Без этого России пришлось бы забыть и о национальном достоинстве, и даже о национальном суверенитете.</a:t>
            </a:r>
          </a:p>
          <a:p>
            <a:pPr algn="r">
              <a:buFont typeface="Wingdings" pitchFamily="2" charset="2"/>
              <a:buNone/>
            </a:pPr>
            <a:r>
              <a:rPr lang="ru-RU" altLang="ru-RU" smtClean="0">
                <a:cs typeface="Arial" charset="0"/>
              </a:rPr>
              <a:t>		</a:t>
            </a:r>
            <a:r>
              <a:rPr lang="ru-RU" altLang="ru-RU" sz="2400" b="1" i="1" smtClean="0">
                <a:cs typeface="Arial" charset="0"/>
              </a:rPr>
              <a:t>В.В. Путин</a:t>
            </a:r>
            <a:r>
              <a:rPr lang="ru-RU" altLang="ru-RU" smtClean="0">
                <a:cs typeface="Arial" charset="0"/>
              </a:rPr>
              <a:t>.</a:t>
            </a:r>
          </a:p>
          <a:p>
            <a:endParaRPr lang="ru-RU" altLang="ru-RU" smtClean="0">
              <a:cs typeface="Arial" charset="0"/>
            </a:endParaRPr>
          </a:p>
        </p:txBody>
      </p:sp>
      <p:pic>
        <p:nvPicPr>
          <p:cNvPr id="4099" name="Picture 6" descr="C:\Users\Татьяна\Desktop\16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7650" y="873125"/>
            <a:ext cx="3429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31800" y="620713"/>
            <a:ext cx="8280400" cy="900112"/>
          </a:xfrm>
        </p:spPr>
        <p:txBody>
          <a:bodyPr/>
          <a:lstStyle/>
          <a:p>
            <a:r>
              <a:rPr lang="ru-RU" altLang="ru-RU" sz="3600" smtClean="0">
                <a:latin typeface="Monotype Corsiva" pitchFamily="66" charset="0"/>
                <a:cs typeface="Arial" charset="0"/>
              </a:rPr>
              <a:t>Работа с родителями</a:t>
            </a:r>
          </a:p>
        </p:txBody>
      </p:sp>
      <p:pic>
        <p:nvPicPr>
          <p:cNvPr id="21507" name="Picture 5" descr="C:\Users\Татьяна\Desktop\фото детский сад\Новая папка (3)\P1030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1520825"/>
            <a:ext cx="2592387" cy="1944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9" name="Picture 6" descr="C:\Users\Татьяна\Desktop\Новая папка\P1060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2838" y="3860800"/>
            <a:ext cx="2759075" cy="207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0" name="Picture 7" descr="C:\Users\Татьяна\Desktop\Новая папка\P10603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524" y="1556792"/>
            <a:ext cx="2687638" cy="201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1" name="Picture 8" descr="C:\Users\Татьяна\Desktop\24 д.с. фото\20151106_1704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1484313"/>
            <a:ext cx="2976562" cy="223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2" name="Picture 9" descr="C:\Users\Татьяна\Desktop\24 д.с. фото\20151106_171309.jpg"/>
          <p:cNvPicPr>
            <a:picLocks noChangeAspect="1" noChangeArrowheads="1"/>
          </p:cNvPicPr>
          <p:nvPr/>
        </p:nvPicPr>
        <p:blipFill>
          <a:blip r:embed="rId6" cstate="print"/>
          <a:srcRect l="13382" t="6425" r="21257" b="25325"/>
          <a:stretch>
            <a:fillRect/>
          </a:stretch>
        </p:blipFill>
        <p:spPr bwMode="auto">
          <a:xfrm>
            <a:off x="3132138" y="3824288"/>
            <a:ext cx="2816225" cy="220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6" name="Picture 12" descr="http://ds-katucha.ucoz.ru/_si/0/s575388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005064"/>
            <a:ext cx="2828367" cy="1885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-2736850" y="2420938"/>
            <a:ext cx="8280400" cy="900112"/>
          </a:xfrm>
        </p:spPr>
        <p:txBody>
          <a:bodyPr/>
          <a:lstStyle/>
          <a:p>
            <a:r>
              <a:rPr lang="ru-RU" altLang="ru-RU" sz="4800" smtClean="0">
                <a:latin typeface="Monotype Corsiva" pitchFamily="66" charset="0"/>
                <a:cs typeface="Arial" charset="0"/>
              </a:rPr>
              <a:t>М</a:t>
            </a:r>
            <a:br>
              <a:rPr lang="ru-RU" altLang="ru-RU" sz="4800" smtClean="0">
                <a:latin typeface="Monotype Corsiva" pitchFamily="66" charset="0"/>
                <a:cs typeface="Arial" charset="0"/>
              </a:rPr>
            </a:br>
            <a:r>
              <a:rPr lang="ru-RU" altLang="ru-RU" sz="4800" smtClean="0">
                <a:latin typeface="Monotype Corsiva" pitchFamily="66" charset="0"/>
                <a:cs typeface="Arial" charset="0"/>
              </a:rPr>
              <a:t>у</a:t>
            </a:r>
            <a:br>
              <a:rPr lang="ru-RU" altLang="ru-RU" sz="4800" smtClean="0">
                <a:latin typeface="Monotype Corsiva" pitchFamily="66" charset="0"/>
                <a:cs typeface="Arial" charset="0"/>
              </a:rPr>
            </a:br>
            <a:r>
              <a:rPr lang="ru-RU" altLang="ru-RU" sz="4800" smtClean="0">
                <a:latin typeface="Monotype Corsiva" pitchFamily="66" charset="0"/>
                <a:cs typeface="Arial" charset="0"/>
              </a:rPr>
              <a:t>з</a:t>
            </a:r>
            <a:br>
              <a:rPr lang="ru-RU" altLang="ru-RU" sz="4800" smtClean="0">
                <a:latin typeface="Monotype Corsiva" pitchFamily="66" charset="0"/>
                <a:cs typeface="Arial" charset="0"/>
              </a:rPr>
            </a:br>
            <a:r>
              <a:rPr lang="ru-RU" altLang="ru-RU" sz="4800" smtClean="0">
                <a:latin typeface="Monotype Corsiva" pitchFamily="66" charset="0"/>
                <a:cs typeface="Arial" charset="0"/>
              </a:rPr>
              <a:t>е</a:t>
            </a:r>
            <a:br>
              <a:rPr lang="ru-RU" altLang="ru-RU" sz="4800" smtClean="0">
                <a:latin typeface="Monotype Corsiva" pitchFamily="66" charset="0"/>
                <a:cs typeface="Arial" charset="0"/>
              </a:rPr>
            </a:br>
            <a:r>
              <a:rPr lang="ru-RU" altLang="ru-RU" sz="4800" smtClean="0">
                <a:latin typeface="Monotype Corsiva" pitchFamily="66" charset="0"/>
                <a:cs typeface="Arial" charset="0"/>
              </a:rPr>
              <a:t>й</a:t>
            </a:r>
          </a:p>
        </p:txBody>
      </p:sp>
      <p:pic>
        <p:nvPicPr>
          <p:cNvPr id="57346" name="Picture 2" descr="C:\Users\Татьяна\Desktop\24 д.с. фото\20151106_161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221088"/>
            <a:ext cx="255577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7" name="Picture 3" descr="C:\Users\Татьяна\Desktop\24 д.с. фото\IMG_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185084"/>
            <a:ext cx="3060340" cy="202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8" name="Picture 4" descr="C:\Users\Татьяна\Desktop\24 д.с. фото\IMG_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692696"/>
            <a:ext cx="5495544" cy="3477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4"/>
          <p:cNvSpPr>
            <a:spLocks noGrp="1"/>
          </p:cNvSpPr>
          <p:nvPr>
            <p:ph type="title"/>
          </p:nvPr>
        </p:nvSpPr>
        <p:spPr>
          <a:xfrm>
            <a:off x="431800" y="620713"/>
            <a:ext cx="8280400" cy="900112"/>
          </a:xfrm>
        </p:spPr>
        <p:txBody>
          <a:bodyPr/>
          <a:lstStyle/>
          <a:p>
            <a:r>
              <a:rPr lang="ru-RU" altLang="ru-RU" sz="3600" smtClean="0">
                <a:latin typeface="Monotype Corsiva" pitchFamily="66" charset="0"/>
                <a:cs typeface="Arial" charset="0"/>
              </a:rPr>
              <a:t>Диагностика</a:t>
            </a: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482544" y="1457298"/>
          <a:ext cx="3887799" cy="3249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827591" y="1420785"/>
          <a:ext cx="3870378" cy="3213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3"/>
          <p:cNvSpPr>
            <a:spLocks noGrp="1"/>
          </p:cNvSpPr>
          <p:nvPr>
            <p:ph type="title"/>
          </p:nvPr>
        </p:nvSpPr>
        <p:spPr>
          <a:xfrm>
            <a:off x="468313" y="441325"/>
            <a:ext cx="8280400" cy="1152525"/>
          </a:xfrm>
        </p:spPr>
        <p:txBody>
          <a:bodyPr/>
          <a:lstStyle/>
          <a:p>
            <a:pPr eaLnBrk="1" hangingPunct="1"/>
            <a:r>
              <a:rPr lang="ru-RU" altLang="ru-RU" sz="3600" smtClean="0">
                <a:latin typeface="Monotype Corsiva" pitchFamily="66" charset="0"/>
                <a:cs typeface="Arial" charset="0"/>
              </a:rPr>
              <a:t>Достижения</a:t>
            </a:r>
          </a:p>
        </p:txBody>
      </p:sp>
      <p:sp>
        <p:nvSpPr>
          <p:cNvPr id="25603" name="AutoShape 4" descr="https://apf.mail.ru/cgi-bin/readmsg?id=14473513840000000524;0;18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71870">
            <a:off x="6613525" y="3802063"/>
            <a:ext cx="1617663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C:\Users\Татьяна\Documents\Мои творения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69021">
            <a:off x="7161213" y="1612900"/>
            <a:ext cx="1593850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C:\Users\Татьяна\Desktop\фото детский сад\фото лето\20150627_180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540" y="4221088"/>
            <a:ext cx="2113109" cy="1583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3" name="Picture 6" descr="G:\DCIM\Camera\20150929_132633.jpg"/>
          <p:cNvPicPr>
            <a:picLocks noChangeAspect="1" noChangeArrowheads="1"/>
          </p:cNvPicPr>
          <p:nvPr/>
        </p:nvPicPr>
        <p:blipFill>
          <a:blip r:embed="rId5" cstate="print"/>
          <a:srcRect r="1001" b="32675"/>
          <a:stretch>
            <a:fillRect/>
          </a:stretch>
        </p:blipFill>
        <p:spPr bwMode="auto">
          <a:xfrm>
            <a:off x="2951820" y="4185084"/>
            <a:ext cx="2023372" cy="1614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8" name="Picture 4" descr="C:\Users\Татьяна\Downloads\IMG_00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761570">
            <a:off x="4268788" y="1422400"/>
            <a:ext cx="1660525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5" descr="C:\Users\Татьяна\Downloads\IMG_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1500" y="1304925"/>
            <a:ext cx="1693863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6" descr="C:\Users\Татьяна\Documents\Мои творения\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726924">
            <a:off x="5297488" y="3721100"/>
            <a:ext cx="1658937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1" descr="C:\Users\Татьяна\Downloads\фотки сплава 717.JPG"/>
          <p:cNvPicPr>
            <a:picLocks noChangeAspect="1" noChangeArrowheads="1"/>
          </p:cNvPicPr>
          <p:nvPr/>
        </p:nvPicPr>
        <p:blipFill>
          <a:blip r:embed="rId9" cstate="print"/>
          <a:srcRect t="22826" r="15305"/>
          <a:stretch>
            <a:fillRect/>
          </a:stretch>
        </p:blipFill>
        <p:spPr bwMode="auto">
          <a:xfrm>
            <a:off x="395536" y="1628800"/>
            <a:ext cx="3384376" cy="2312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31800" y="620713"/>
            <a:ext cx="8280400" cy="900112"/>
          </a:xfrm>
        </p:spPr>
        <p:txBody>
          <a:bodyPr/>
          <a:lstStyle/>
          <a:p>
            <a:r>
              <a:rPr lang="ru-RU" altLang="ru-RU" sz="3600" smtClean="0">
                <a:latin typeface="Monotype Corsiva" pitchFamily="66" charset="0"/>
                <a:cs typeface="Arial" charset="0"/>
              </a:rPr>
              <a:t>Спорт комплекс</a:t>
            </a:r>
          </a:p>
        </p:txBody>
      </p:sp>
      <p:pic>
        <p:nvPicPr>
          <p:cNvPr id="53250" name="Picture 2" descr="E:\таня\P10309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3668" y="1412776"/>
            <a:ext cx="6156175" cy="4617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31800" y="620713"/>
            <a:ext cx="8280400" cy="900112"/>
          </a:xfrm>
        </p:spPr>
        <p:txBody>
          <a:bodyPr/>
          <a:lstStyle/>
          <a:p>
            <a:r>
              <a:rPr lang="ru-RU" altLang="ru-RU" sz="3600" smtClean="0">
                <a:latin typeface="Monotype Corsiva" pitchFamily="66" charset="0"/>
                <a:cs typeface="Arial" charset="0"/>
              </a:rPr>
              <a:t>Малахитовая шкатулка</a:t>
            </a:r>
          </a:p>
        </p:txBody>
      </p:sp>
      <p:pic>
        <p:nvPicPr>
          <p:cNvPr id="4" name="Picture 9" descr="C:\Users\Татьяна\Documents\Мои творения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8044" y="1556791"/>
            <a:ext cx="3276364" cy="4508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4" name="Picture 2" descr="C:\Users\Татьяна\Desktop\24 д.с. фото\20151106_1606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484784"/>
            <a:ext cx="3420380" cy="4560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31800" y="620713"/>
            <a:ext cx="8280400" cy="900112"/>
          </a:xfrm>
        </p:spPr>
        <p:txBody>
          <a:bodyPr/>
          <a:lstStyle/>
          <a:p>
            <a:r>
              <a:rPr lang="ru-RU" altLang="ru-RU" sz="3600" smtClean="0">
                <a:latin typeface="Monotype Corsiva" pitchFamily="66" charset="0"/>
                <a:cs typeface="Arial" charset="0"/>
              </a:rPr>
              <a:t>Остановись лето</a:t>
            </a:r>
          </a:p>
        </p:txBody>
      </p:sp>
      <p:pic>
        <p:nvPicPr>
          <p:cNvPr id="55298" name="Picture 2" descr="C:\Users\8C74~1\AppData\Local\Temp\Rar$DR01.614\IMG_20150525_1025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532" y="944724"/>
            <a:ext cx="210623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299" name="Picture 3" descr="C:\Users\8C74~1\AppData\Local\Temp\Rar$DR01.614\IMG_20150614_1649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5796" y="1664804"/>
            <a:ext cx="324036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0" name="Picture 4" descr="C:\Users\8C74~1\AppData\Local\Temp\Rar$DR01.614\IMG_20150910_1113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492" y="3903669"/>
            <a:ext cx="3360373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1" name="Picture 5" descr="C:\Users\8C74~1\AppData\Local\Temp\Rar$DR01.614\IMG_48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7792" y="3903669"/>
            <a:ext cx="3021587" cy="2011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ginger-cat.ru/uploads/file/certificates/282/400282x001570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2780" y="836577"/>
            <a:ext cx="2381220" cy="36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31800" y="620713"/>
            <a:ext cx="8280400" cy="900112"/>
          </a:xfrm>
        </p:spPr>
        <p:txBody>
          <a:bodyPr/>
          <a:lstStyle/>
          <a:p>
            <a:r>
              <a:rPr lang="ru-RU" altLang="ru-RU" smtClean="0">
                <a:cs typeface="Arial" charset="0"/>
              </a:rPr>
              <a:t>70 лет Победы</a:t>
            </a:r>
          </a:p>
        </p:txBody>
      </p:sp>
      <p:pic>
        <p:nvPicPr>
          <p:cNvPr id="29699" name="Picture 2" descr="E:\фото от матросовой\DSC_1129.JPG"/>
          <p:cNvPicPr>
            <a:picLocks noChangeAspect="1" noChangeArrowheads="1"/>
          </p:cNvPicPr>
          <p:nvPr/>
        </p:nvPicPr>
        <p:blipFill>
          <a:blip r:embed="rId2"/>
          <a:srcRect r="18893" b="11610"/>
          <a:stretch>
            <a:fillRect/>
          </a:stretch>
        </p:blipFill>
        <p:spPr bwMode="auto">
          <a:xfrm>
            <a:off x="179388" y="1484313"/>
            <a:ext cx="3060700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 descr="E:\фото от матросовой\DSC_1143.JPG"/>
          <p:cNvPicPr>
            <a:picLocks noChangeAspect="1" noChangeArrowheads="1"/>
          </p:cNvPicPr>
          <p:nvPr/>
        </p:nvPicPr>
        <p:blipFill>
          <a:blip r:embed="rId3"/>
          <a:srcRect l="50394" t="30508" r="18108" b="12791"/>
          <a:stretch>
            <a:fillRect/>
          </a:stretch>
        </p:blipFill>
        <p:spPr bwMode="auto">
          <a:xfrm>
            <a:off x="3924300" y="4076700"/>
            <a:ext cx="177006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 descr="E:\фото от матросовой\DSC_1160.JPG"/>
          <p:cNvPicPr>
            <a:picLocks noChangeAspect="1" noChangeArrowheads="1"/>
          </p:cNvPicPr>
          <p:nvPr/>
        </p:nvPicPr>
        <p:blipFill>
          <a:blip r:embed="rId4"/>
          <a:srcRect l="4326" t="12791" r="6688" b="13382"/>
          <a:stretch>
            <a:fillRect/>
          </a:stretch>
        </p:blipFill>
        <p:spPr bwMode="auto">
          <a:xfrm>
            <a:off x="3959225" y="1449388"/>
            <a:ext cx="4465638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5" descr="E:\фото от матросовой\DSC_1235.JPG"/>
          <p:cNvPicPr>
            <a:picLocks noChangeAspect="1" noChangeArrowheads="1"/>
          </p:cNvPicPr>
          <p:nvPr/>
        </p:nvPicPr>
        <p:blipFill>
          <a:blip r:embed="rId5"/>
          <a:srcRect t="980" r="37006" b="16925"/>
          <a:stretch>
            <a:fillRect/>
          </a:stretch>
        </p:blipFill>
        <p:spPr bwMode="auto">
          <a:xfrm>
            <a:off x="576263" y="3933825"/>
            <a:ext cx="24860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4" descr="C:\Users\Татьяна\Desktop\фото детский сад\Новая папка (3)\20150303_110321.jpg"/>
          <p:cNvPicPr>
            <a:picLocks noChangeAspect="1" noChangeArrowheads="1"/>
          </p:cNvPicPr>
          <p:nvPr/>
        </p:nvPicPr>
        <p:blipFill>
          <a:blip r:embed="rId6"/>
          <a:srcRect b="24710"/>
          <a:stretch>
            <a:fillRect/>
          </a:stretch>
        </p:blipFill>
        <p:spPr bwMode="auto">
          <a:xfrm>
            <a:off x="6227763" y="4041775"/>
            <a:ext cx="21971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3" descr="E:\фото от матросовой\DSC_1143.JPG"/>
          <p:cNvPicPr>
            <a:picLocks noChangeAspect="1" noChangeArrowheads="1"/>
          </p:cNvPicPr>
          <p:nvPr/>
        </p:nvPicPr>
        <p:blipFill>
          <a:blip r:embed="rId3"/>
          <a:srcRect l="50394" t="30508" r="18108" b="12791"/>
          <a:stretch>
            <a:fillRect/>
          </a:stretch>
        </p:blipFill>
        <p:spPr bwMode="auto">
          <a:xfrm>
            <a:off x="3851275" y="4076700"/>
            <a:ext cx="177006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4" descr="E:\фото от матросовой\DSC_1160.JPG"/>
          <p:cNvPicPr>
            <a:picLocks noChangeAspect="1" noChangeArrowheads="1"/>
          </p:cNvPicPr>
          <p:nvPr/>
        </p:nvPicPr>
        <p:blipFill>
          <a:blip r:embed="rId7"/>
          <a:srcRect l="4326" t="12791" r="6688" b="13382"/>
          <a:stretch>
            <a:fillRect/>
          </a:stretch>
        </p:blipFill>
        <p:spPr bwMode="auto">
          <a:xfrm>
            <a:off x="3887788" y="1449388"/>
            <a:ext cx="4464050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4" descr="C:\Users\Татьяна\Desktop\фото детский сад\Новая папка (3)\20150303_110321.jpg"/>
          <p:cNvPicPr>
            <a:picLocks noChangeAspect="1" noChangeArrowheads="1"/>
          </p:cNvPicPr>
          <p:nvPr/>
        </p:nvPicPr>
        <p:blipFill>
          <a:blip r:embed="rId8"/>
          <a:srcRect b="24710"/>
          <a:stretch>
            <a:fillRect/>
          </a:stretch>
        </p:blipFill>
        <p:spPr bwMode="auto">
          <a:xfrm>
            <a:off x="6156325" y="4041775"/>
            <a:ext cx="2195513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E:\фото от матросовой\DSC_1129.JPG"/>
          <p:cNvPicPr>
            <a:picLocks noChangeAspect="1" noChangeArrowheads="1"/>
          </p:cNvPicPr>
          <p:nvPr/>
        </p:nvPicPr>
        <p:blipFill>
          <a:blip r:embed="rId2" cstate="print"/>
          <a:srcRect r="18894" b="11610"/>
          <a:stretch>
            <a:fillRect/>
          </a:stretch>
        </p:blipFill>
        <p:spPr bwMode="auto">
          <a:xfrm>
            <a:off x="215516" y="1484785"/>
            <a:ext cx="3060340" cy="2223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E:\фото от матросовой\DSC_1235.JPG"/>
          <p:cNvPicPr>
            <a:picLocks noChangeAspect="1" noChangeArrowheads="1"/>
          </p:cNvPicPr>
          <p:nvPr/>
        </p:nvPicPr>
        <p:blipFill>
          <a:blip r:embed="rId9" cstate="print"/>
          <a:srcRect t="979" r="37006" b="16925"/>
          <a:stretch>
            <a:fillRect/>
          </a:stretch>
        </p:blipFill>
        <p:spPr bwMode="auto">
          <a:xfrm>
            <a:off x="611560" y="3933056"/>
            <a:ext cx="248638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E:\фото от матросовой\DSC_1143.JPG"/>
          <p:cNvPicPr>
            <a:picLocks noChangeAspect="1" noChangeArrowheads="1"/>
          </p:cNvPicPr>
          <p:nvPr/>
        </p:nvPicPr>
        <p:blipFill>
          <a:blip r:embed="rId3" cstate="print"/>
          <a:srcRect l="50394" t="30509" r="18107" b="12791"/>
          <a:stretch>
            <a:fillRect/>
          </a:stretch>
        </p:blipFill>
        <p:spPr bwMode="auto">
          <a:xfrm>
            <a:off x="3887924" y="4077072"/>
            <a:ext cx="1770197" cy="2124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E:\фото от матросовой\DSC_1160.JPG"/>
          <p:cNvPicPr>
            <a:picLocks noChangeAspect="1" noChangeArrowheads="1"/>
          </p:cNvPicPr>
          <p:nvPr/>
        </p:nvPicPr>
        <p:blipFill>
          <a:blip r:embed="rId4" cstate="print"/>
          <a:srcRect l="4326" t="12791" r="6688" b="13382"/>
          <a:stretch>
            <a:fillRect/>
          </a:stretch>
        </p:blipFill>
        <p:spPr bwMode="auto">
          <a:xfrm>
            <a:off x="3923928" y="1448780"/>
            <a:ext cx="4464496" cy="2469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C:\Users\Татьяна\Desktop\фото детский сад\Новая папка (3)\20150303_110321.jpg"/>
          <p:cNvPicPr>
            <a:picLocks noChangeAspect="1" noChangeArrowheads="1"/>
          </p:cNvPicPr>
          <p:nvPr/>
        </p:nvPicPr>
        <p:blipFill>
          <a:blip r:embed="rId10" cstate="print"/>
          <a:srcRect b="24710"/>
          <a:stretch>
            <a:fillRect/>
          </a:stretch>
        </p:blipFill>
        <p:spPr bwMode="auto">
          <a:xfrm>
            <a:off x="6192180" y="4041068"/>
            <a:ext cx="2196244" cy="2052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E:\фото от матросовой\DSC_1129.JPG"/>
          <p:cNvPicPr>
            <a:picLocks noChangeAspect="1" noChangeArrowheads="1"/>
          </p:cNvPicPr>
          <p:nvPr/>
        </p:nvPicPr>
        <p:blipFill>
          <a:blip r:embed="rId2" cstate="print"/>
          <a:srcRect r="18894" b="11610"/>
          <a:stretch>
            <a:fillRect/>
          </a:stretch>
        </p:blipFill>
        <p:spPr bwMode="auto">
          <a:xfrm>
            <a:off x="179512" y="1484785"/>
            <a:ext cx="3060340" cy="2223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3" descr="E:\фото от матросовой\DSC_1143.JPG"/>
          <p:cNvPicPr>
            <a:picLocks noChangeAspect="1" noChangeArrowheads="1"/>
          </p:cNvPicPr>
          <p:nvPr/>
        </p:nvPicPr>
        <p:blipFill>
          <a:blip r:embed="rId3" cstate="print"/>
          <a:srcRect l="50394" t="30509" r="18107" b="12791"/>
          <a:stretch>
            <a:fillRect/>
          </a:stretch>
        </p:blipFill>
        <p:spPr bwMode="auto">
          <a:xfrm>
            <a:off x="3851920" y="4077072"/>
            <a:ext cx="1770197" cy="2124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4" descr="E:\фото от матросовой\DSC_1160.JPG"/>
          <p:cNvPicPr>
            <a:picLocks noChangeAspect="1" noChangeArrowheads="1"/>
          </p:cNvPicPr>
          <p:nvPr/>
        </p:nvPicPr>
        <p:blipFill>
          <a:blip r:embed="rId4" cstate="print"/>
          <a:srcRect l="4326" t="12791" r="6688" b="13382"/>
          <a:stretch>
            <a:fillRect/>
          </a:stretch>
        </p:blipFill>
        <p:spPr bwMode="auto">
          <a:xfrm>
            <a:off x="3887924" y="1448780"/>
            <a:ext cx="4464496" cy="2469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4" descr="C:\Users\Татьяна\Desktop\фото детский сад\Новая папка (3)\20150303_110321.jpg"/>
          <p:cNvPicPr>
            <a:picLocks noChangeAspect="1" noChangeArrowheads="1"/>
          </p:cNvPicPr>
          <p:nvPr/>
        </p:nvPicPr>
        <p:blipFill>
          <a:blip r:embed="rId10" cstate="print"/>
          <a:srcRect b="24710"/>
          <a:stretch>
            <a:fillRect/>
          </a:stretch>
        </p:blipFill>
        <p:spPr bwMode="auto">
          <a:xfrm>
            <a:off x="6156176" y="4041068"/>
            <a:ext cx="2196244" cy="2052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>
          <a:xfrm>
            <a:off x="-1441450" y="1052513"/>
            <a:ext cx="8280400" cy="1152525"/>
          </a:xfrm>
        </p:spPr>
        <p:txBody>
          <a:bodyPr/>
          <a:lstStyle/>
          <a:p>
            <a:pPr eaLnBrk="1" hangingPunct="1"/>
            <a:r>
              <a:rPr lang="ru-RU" altLang="ru-RU" sz="3600" smtClean="0">
                <a:latin typeface="Monotype Corsiva" pitchFamily="66" charset="0"/>
                <a:cs typeface="Arial" charset="0"/>
              </a:rPr>
              <a:t>С сотрудниками</a:t>
            </a:r>
          </a:p>
        </p:txBody>
      </p:sp>
      <p:pic>
        <p:nvPicPr>
          <p:cNvPr id="26627" name="Picture 3" descr="C:\Users\Татьяна\Desktop\фото детский сад\Новая папка (3)\P1020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0092" y="3717032"/>
            <a:ext cx="3276364" cy="2457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C:\Users\Татьяна\Desktop\P10202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92" y="1124744"/>
            <a:ext cx="3263900" cy="244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9" name="Picture 5" descr="E:\таня\P1040086.JPG"/>
          <p:cNvPicPr>
            <a:picLocks noChangeAspect="1" noChangeArrowheads="1"/>
          </p:cNvPicPr>
          <p:nvPr/>
        </p:nvPicPr>
        <p:blipFill>
          <a:blip r:embed="rId4" cstate="print"/>
          <a:srcRect l="26984" t="49575" r="19288"/>
          <a:stretch>
            <a:fillRect/>
          </a:stretch>
        </p:blipFill>
        <p:spPr bwMode="auto">
          <a:xfrm>
            <a:off x="539551" y="2672916"/>
            <a:ext cx="4347685" cy="306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3"/>
          <p:cNvSpPr>
            <a:spLocks noGrp="1"/>
          </p:cNvSpPr>
          <p:nvPr>
            <p:ph type="title"/>
          </p:nvPr>
        </p:nvSpPr>
        <p:spPr>
          <a:xfrm>
            <a:off x="358775" y="620713"/>
            <a:ext cx="8280400" cy="1152525"/>
          </a:xfrm>
        </p:spPr>
        <p:txBody>
          <a:bodyPr/>
          <a:lstStyle/>
          <a:p>
            <a:pPr eaLnBrk="1" hangingPunct="1"/>
            <a:r>
              <a:rPr lang="ru-RU" altLang="ru-RU" sz="3600" smtClean="0">
                <a:latin typeface="Monotype Corsiva" pitchFamily="66" charset="0"/>
                <a:cs typeface="Arial" charset="0"/>
              </a:rPr>
              <a:t>Проблема на следующий </a:t>
            </a:r>
            <a:br>
              <a:rPr lang="ru-RU" altLang="ru-RU" sz="3600" smtClean="0">
                <a:latin typeface="Monotype Corsiva" pitchFamily="66" charset="0"/>
                <a:cs typeface="Arial" charset="0"/>
              </a:rPr>
            </a:br>
            <a:r>
              <a:rPr lang="ru-RU" altLang="ru-RU" sz="3600" smtClean="0">
                <a:latin typeface="Monotype Corsiva" pitchFamily="66" charset="0"/>
                <a:cs typeface="Arial" charset="0"/>
              </a:rPr>
              <a:t>межаттестационный период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576263" y="1884363"/>
            <a:ext cx="82804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 eaLnBrk="0" hangingPunct="0"/>
            <a:r>
              <a:rPr lang="ru-RU" altLang="ru-RU" sz="160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Анализ диагностики воспитанников позволил выявить ряд проблем, возникших в межаттестационный период.</a:t>
            </a:r>
            <a:endParaRPr lang="ru-RU" altLang="ru-RU" sz="1600">
              <a:latin typeface="Bookman Old Style" pitchFamily="18" charset="0"/>
              <a:cs typeface="Times New Roman" pitchFamily="18" charset="0"/>
            </a:endParaRPr>
          </a:p>
          <a:p>
            <a:pPr indent="450850" algn="just" eaLnBrk="0" hangingPunct="0">
              <a:buFontTx/>
              <a:buChar char="•"/>
            </a:pPr>
            <a:r>
              <a:rPr lang="ru-RU" altLang="ru-RU" sz="160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В ходе освоения образовательной области «Художественно-эстетическое развитие» мало времени уделялось ознакомлению детей с народными промыслами, в связи с чем, дети не имеют полного представления о самобытности народной культуры разных регионов нашей страны. </a:t>
            </a:r>
            <a:endParaRPr lang="ru-RU" altLang="ru-RU" sz="1600">
              <a:latin typeface="Bookman Old Style" pitchFamily="18" charset="0"/>
              <a:cs typeface="Times New Roman" pitchFamily="18" charset="0"/>
            </a:endParaRPr>
          </a:p>
          <a:p>
            <a:pPr indent="450850" algn="just" eaLnBrk="0" hangingPunct="0">
              <a:buFontTx/>
              <a:buChar char="•"/>
            </a:pPr>
            <a:r>
              <a:rPr lang="ru-RU" altLang="ru-RU" sz="160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В Образовательной программе ДОУ не предусмотрено знакомство с народными промыслами Урала. </a:t>
            </a:r>
            <a:endParaRPr lang="ru-RU" altLang="ru-RU" sz="1600">
              <a:latin typeface="Bookman Old Style" pitchFamily="18" charset="0"/>
              <a:cs typeface="Times New Roman" pitchFamily="18" charset="0"/>
            </a:endParaRPr>
          </a:p>
          <a:p>
            <a:pPr indent="450850" algn="just" eaLnBrk="0" hangingPunct="0">
              <a:buFontTx/>
              <a:buChar char="•"/>
            </a:pPr>
            <a:r>
              <a:rPr lang="ru-RU" altLang="ru-RU" sz="160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Материально-техническая среда группы не достаточно оснащена дидактическим, наглядно-демонстрационным материалом, и методическими разработками и рекомендациями по данной теме. </a:t>
            </a:r>
            <a:endParaRPr lang="ru-RU" altLang="ru-RU" sz="1600">
              <a:latin typeface="Bookman Old Style" pitchFamily="18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altLang="ru-RU" sz="160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Все это позволяет сделать вывод, что работа по нравственно-патриотическому воспитанию ведется не в полном объеме, у детей не хватает знаний о самобытности народных промыслов Уральского региона. В связи с чем возникает необходимость на следующий межаттестационный период запланировать работу в данном направлении.</a:t>
            </a:r>
            <a:endParaRPr lang="ru-RU" altLang="ru-RU" sz="160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358775" y="671513"/>
            <a:ext cx="8497888" cy="538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altLang="ru-RU" sz="3200">
                <a:latin typeface="Constantia" pitchFamily="18" charset="0"/>
              </a:rPr>
              <a:t>«Воспитание, созданное самим народом и основанное на народных началах, имеет ту воспитательную силу, которой нет в самых лучших системах»</a:t>
            </a:r>
          </a:p>
          <a:p>
            <a:pPr algn="r" eaLnBrk="0" hangingPunct="0"/>
            <a:r>
              <a:rPr lang="ru-RU" altLang="ru-RU" sz="2800" b="1">
                <a:latin typeface="Calibri" pitchFamily="34" charset="0"/>
              </a:rPr>
              <a:t>К. Ушинский </a:t>
            </a:r>
          </a:p>
          <a:p>
            <a:pPr algn="ctr" eaLnBrk="0" hangingPunct="0"/>
            <a:endParaRPr lang="ru-RU" altLang="ru-RU" sz="3200">
              <a:latin typeface="Constantia" pitchFamily="18" charset="0"/>
            </a:endParaRPr>
          </a:p>
          <a:p>
            <a:pPr algn="ctr" eaLnBrk="0" hangingPunct="0"/>
            <a:r>
              <a:rPr lang="ru-RU" altLang="ru-RU" sz="3200">
                <a:latin typeface="Constantia" pitchFamily="18" charset="0"/>
              </a:rPr>
              <a:t>«Чем лучше мы будем знать историю, </a:t>
            </a:r>
          </a:p>
          <a:p>
            <a:pPr algn="ctr" eaLnBrk="0" hangingPunct="0"/>
            <a:r>
              <a:rPr lang="ru-RU" altLang="ru-RU" sz="3200">
                <a:latin typeface="Constantia" pitchFamily="18" charset="0"/>
              </a:rPr>
              <a:t>тем вернее, сможем оценить </a:t>
            </a:r>
          </a:p>
          <a:p>
            <a:pPr algn="ctr" eaLnBrk="0" hangingPunct="0"/>
            <a:r>
              <a:rPr lang="ru-RU" altLang="ru-RU" sz="3200">
                <a:latin typeface="Constantia" pitchFamily="18" charset="0"/>
              </a:rPr>
              <a:t>сегодняшнюю действительность, </a:t>
            </a:r>
          </a:p>
          <a:p>
            <a:pPr algn="ctr" eaLnBrk="0" hangingPunct="0"/>
            <a:r>
              <a:rPr lang="ru-RU" altLang="ru-RU" sz="3200">
                <a:latin typeface="Constantia" pitchFamily="18" charset="0"/>
              </a:rPr>
              <a:t>тем основательнее будем строить будущее»</a:t>
            </a:r>
          </a:p>
          <a:p>
            <a:pPr algn="r" eaLnBrk="0" hangingPunct="0"/>
            <a:r>
              <a:rPr lang="ru-RU" altLang="ru-RU" sz="2800" b="1">
                <a:latin typeface="Calibri" pitchFamily="34" charset="0"/>
              </a:rPr>
              <a:t>В.Г. Белинский</a:t>
            </a:r>
            <a:endParaRPr lang="ru-RU" altLang="ru-RU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431800" y="620713"/>
            <a:ext cx="8280400" cy="900112"/>
          </a:xfrm>
        </p:spPr>
        <p:txBody>
          <a:bodyPr/>
          <a:lstStyle/>
          <a:p>
            <a:r>
              <a:rPr lang="ru-RU" altLang="ru-RU" sz="3600" smtClean="0">
                <a:latin typeface="Monotype Corsiva" pitchFamily="66" charset="0"/>
                <a:cs typeface="Arial" charset="0"/>
              </a:rPr>
              <a:t>Цели и задачи</a:t>
            </a:r>
          </a:p>
        </p:txBody>
      </p:sp>
      <p:sp>
        <p:nvSpPr>
          <p:cNvPr id="32771" name="Rectangle 1"/>
          <p:cNvSpPr>
            <a:spLocks noChangeArrowheads="1"/>
          </p:cNvSpPr>
          <p:nvPr/>
        </p:nvSpPr>
        <p:spPr bwMode="auto">
          <a:xfrm>
            <a:off x="431800" y="1539875"/>
            <a:ext cx="8172450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 eaLnBrk="0" hangingPunct="0"/>
            <a:r>
              <a:rPr lang="ru-RU" altLang="ru-RU" sz="1600" b="1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Цель:</a:t>
            </a:r>
            <a:r>
              <a:rPr lang="ru-RU" altLang="ru-RU" sz="160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 разработать цикл занятий по ознакомлению дошкольников с народными промыслами Урала.</a:t>
            </a:r>
          </a:p>
          <a:p>
            <a:pPr indent="450850" algn="just" eaLnBrk="0" hangingPunct="0"/>
            <a:endParaRPr lang="ru-RU" altLang="ru-RU" sz="160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altLang="ru-RU" sz="1600" b="1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Задачи:</a:t>
            </a:r>
          </a:p>
          <a:p>
            <a:pPr indent="450850" algn="just" eaLnBrk="0" hangingPunct="0">
              <a:buFontTx/>
              <a:buChar char="•"/>
            </a:pPr>
            <a:r>
              <a:rPr lang="ru-RU" altLang="ru-RU" sz="160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Проанализировать методическую литературу по данной теме.</a:t>
            </a:r>
          </a:p>
          <a:p>
            <a:pPr indent="450850" algn="just" eaLnBrk="0" hangingPunct="0">
              <a:buFontTx/>
              <a:buChar char="•"/>
            </a:pPr>
            <a:r>
              <a:rPr lang="ru-RU" altLang="ru-RU" sz="160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Разработать цикл занятий по ознакомлению детей дошкольного возраста с народными промыслами.</a:t>
            </a:r>
          </a:p>
          <a:p>
            <a:pPr indent="450850" algn="just" eaLnBrk="0" hangingPunct="0">
              <a:buFontTx/>
              <a:buChar char="•"/>
            </a:pPr>
            <a:r>
              <a:rPr lang="ru-RU" altLang="ru-RU" sz="160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Создать условия для ознакомления детей с народными промыслами (пополнить материально-техническую среду, приобрести наглядно-демонстрационный материал, методическую литературу по данной теме).</a:t>
            </a:r>
          </a:p>
          <a:p>
            <a:pPr indent="450850" algn="just" eaLnBrk="0" hangingPunct="0">
              <a:buFontTx/>
              <a:buChar char="•"/>
            </a:pPr>
            <a:r>
              <a:rPr lang="ru-RU" altLang="ru-RU" sz="160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Разработать методические рекомендации для педагогов и родителей по ознакомлению детей дошкольного возраста с народными промыслами Урала.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431800" y="620713"/>
            <a:ext cx="8280400" cy="900112"/>
          </a:xfrm>
        </p:spPr>
        <p:txBody>
          <a:bodyPr/>
          <a:lstStyle/>
          <a:p>
            <a:r>
              <a:rPr lang="ru-RU" altLang="ru-RU" sz="3600" smtClean="0">
                <a:latin typeface="Monotype Corsiva" pitchFamily="66" charset="0"/>
                <a:cs typeface="Arial" charset="0"/>
              </a:rPr>
              <a:t>Этапы работы на следующий межаттестационный период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31800" y="1592263"/>
          <a:ext cx="8316913" cy="4648315"/>
        </p:xfrm>
        <a:graphic>
          <a:graphicData uri="http://schemas.openxmlformats.org/drawingml/2006/table">
            <a:tbl>
              <a:tblPr/>
              <a:tblGrid>
                <a:gridCol w="1609725"/>
                <a:gridCol w="1593850"/>
                <a:gridCol w="1528763"/>
                <a:gridCol w="1609725"/>
                <a:gridCol w="1298575"/>
                <a:gridCol w="676275"/>
              </a:tblGrid>
              <a:tr h="2317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Этапы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Задачи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Методы и формы работы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Сроки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Родители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Воспитатели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Дети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458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Подготовительный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Проанализировать методическую литературу по ознакомлению детей с народными промыслами.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Анкетирование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родителей.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Беседа о значимости народных промыслов в художественно-эстетическом развитии детей.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Круглый стол по проблеме ознакомления детей с народными промыслами Урала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Разработать цикл занятий, приобретение наглядно-демонстрационного материала по народным промыслам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2015-2016г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458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Внедренческий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Внедрить в образовательный процесс цикл занятий по ознакомлению детей с народными промыслами Урала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Привлечь к совместной деятельности по ознакомлению с народными промыслами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Разработать методические рекомендации по ознакомлению детей с народными промыслами Мастер-класс, открытые мероприятия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Реализовать  цикл занятий по ознакомлению с народными промыслами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2016-2019г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3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Аналитический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Проанализировать эффективность проделанной работы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 pitchFamily="34" charset="0"/>
                          <a:cs typeface="Times New Roman" pitchFamily="18" charset="0"/>
                        </a:rPr>
                        <a:t>Анкетирование, тестирование, беседы</a:t>
                      </a: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Представление опыта работы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Мониторинг уровня знаний детей по теме «Народные промыслы»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2019-2020г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38838" marR="3883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31800" y="1881188"/>
            <a:ext cx="8280400" cy="4319587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  <a:ea typeface="+mj-ea"/>
                <a:cs typeface="Arial" charset="0"/>
              </a:rPr>
              <a:t>Правильное воспитание – это наша   счастливая     старость,</a:t>
            </a:r>
          </a:p>
          <a:p>
            <a:pPr>
              <a:defRPr/>
            </a:pP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  <a:ea typeface="+mj-ea"/>
                <a:cs typeface="Arial" charset="0"/>
              </a:rPr>
              <a:t>плохое воспитание – это наше будущее   горе, это  наши   слезы, это наша вина перед другими людьми, перед всей страной».</a:t>
            </a:r>
          </a:p>
          <a:p>
            <a:pPr>
              <a:defRPr/>
            </a:pP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  <a:ea typeface="+mj-ea"/>
                <a:cs typeface="Arial" charset="0"/>
              </a:rPr>
              <a:t> </a:t>
            </a:r>
          </a:p>
          <a:p>
            <a:pPr>
              <a:defRPr/>
            </a:pP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  <a:ea typeface="+mj-ea"/>
                <a:cs typeface="Arial" charset="0"/>
              </a:rPr>
              <a:t>						Макаренко.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2" descr="9072434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404813"/>
            <a:ext cx="6416675" cy="458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 descr="C:\Users\Татьяна\Desktop\фото детский сад\Новая папка (3)\фото д.с\баба Тан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030288"/>
            <a:ext cx="2217738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http://s018.radikal.ru/i503/1311/84/d5a38be01d0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9238" y="728663"/>
            <a:ext cx="2771775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6" descr="http://artandyou.ru/pc/user_46/albums/album_58/skazki_tsitata.jpg?13351255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888" y="765175"/>
            <a:ext cx="4144962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8" descr="http://www.sgoroscop.ru/az/kino/morozko/morozko_2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1138" y="3860800"/>
            <a:ext cx="29892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395288" y="441325"/>
            <a:ext cx="8353425" cy="1511300"/>
          </a:xfrm>
        </p:spPr>
        <p:txBody>
          <a:bodyPr/>
          <a:lstStyle/>
          <a:p>
            <a:pPr algn="l"/>
            <a:r>
              <a:rPr lang="ru-RU" altLang="ru-RU" sz="2400" smtClean="0">
                <a:solidFill>
                  <a:schemeClr val="tx1"/>
                </a:solidFill>
                <a:cs typeface="Arial" charset="0"/>
              </a:rPr>
              <a:t>Цель: </a:t>
            </a:r>
            <a:r>
              <a:rPr lang="ru-RU" altLang="ru-RU" sz="2400" b="0" smtClean="0">
                <a:solidFill>
                  <a:schemeClr val="tx1"/>
                </a:solidFill>
                <a:cs typeface="Arial" charset="0"/>
              </a:rPr>
              <a:t>Формировать нравственно-патриотические чувства у дошкольников через ознакомление с русским народным творчеством.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68313" y="1881188"/>
            <a:ext cx="8280400" cy="3635375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/>
              <a:t>Задачи:</a:t>
            </a:r>
          </a:p>
          <a:p>
            <a:pPr>
              <a:defRPr/>
            </a:pPr>
            <a:r>
              <a:rPr lang="ru-RU" sz="2000" dirty="0" smtClean="0"/>
              <a:t>- познакомить детей с разнообразием жанров русского народного творчества, с народно прикладным искусством. Дать представление о традициях русских промыслов, русского фольклора.</a:t>
            </a:r>
          </a:p>
          <a:p>
            <a:pPr>
              <a:defRPr/>
            </a:pPr>
            <a:r>
              <a:rPr lang="ru-RU" sz="2000" dirty="0" smtClean="0"/>
              <a:t>-знакомить детей с предметами русского быта, жилищем, народным костюмом. Привить потребность в изучении традиций, обычаев, быта русского народа.</a:t>
            </a:r>
          </a:p>
          <a:p>
            <a:pPr>
              <a:defRPr/>
            </a:pPr>
            <a:r>
              <a:rPr lang="ru-RU" sz="2000" dirty="0" smtClean="0"/>
              <a:t>- воспитывать чувство гордости и любви к Родине, к родному краю, к её народной культуре и людям, создающим её.</a:t>
            </a:r>
          </a:p>
          <a:p>
            <a:pPr>
              <a:defRPr/>
            </a:pPr>
            <a:r>
              <a:rPr lang="ru-RU" sz="2000" dirty="0" smtClean="0"/>
              <a:t>-Заинтересовать и привлечь родителей к участию в создании детских «мини-музеев», фольклорных праздников, изготовлению пособий.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87675" y="1052513"/>
            <a:ext cx="3060700" cy="1008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+mj-lt"/>
                <a:ea typeface="+mj-ea"/>
                <a:cs typeface="Arial" charset="0"/>
              </a:rPr>
              <a:t>Направления деятельности: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3238" y="2457450"/>
            <a:ext cx="2555875" cy="1295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</a:rPr>
              <a:t>Знакомство с фольклором </a:t>
            </a:r>
            <a:r>
              <a:rPr lang="ru-RU" sz="1600" b="1" dirty="0">
                <a:solidFill>
                  <a:schemeClr val="tx1"/>
                </a:solidFill>
              </a:rPr>
              <a:t>(сказки, песенки, пословицы, поговорки, загадки, хороводы и т.д.)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71663" y="4329113"/>
            <a:ext cx="2592387" cy="13319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</a:rPr>
              <a:t>Знакомство с народными промыслами </a:t>
            </a:r>
            <a:r>
              <a:rPr lang="ru-RU" sz="1600" b="1" dirty="0">
                <a:solidFill>
                  <a:schemeClr val="tx1"/>
                </a:solidFill>
              </a:rPr>
              <a:t>(народная игрушка)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48263" y="4329113"/>
            <a:ext cx="3240087" cy="13319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</a:rPr>
              <a:t>Приобщение к русской праздничной культуре </a:t>
            </a:r>
            <a:r>
              <a:rPr lang="ru-RU" sz="1600" b="1" dirty="0">
                <a:solidFill>
                  <a:schemeClr val="tx1"/>
                </a:solidFill>
              </a:rPr>
              <a:t>(государственные праздники, праздники народного календаря)</a:t>
            </a:r>
          </a:p>
          <a:p>
            <a:pPr algn="ctr">
              <a:defRPr/>
            </a:pP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32475" y="2420938"/>
            <a:ext cx="2771775" cy="1331912"/>
          </a:xfrm>
          <a:prstGeom prst="rect">
            <a:avLst/>
          </a:prstGeom>
          <a:solidFill>
            <a:schemeClr val="bg1"/>
          </a:solidFill>
          <a:ln>
            <a:solidFill>
              <a:srgbClr val="0401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</a:rPr>
              <a:t>Ознакомление с государственной символикой </a:t>
            </a:r>
            <a:r>
              <a:rPr lang="ru-RU" sz="1600" b="1" dirty="0">
                <a:solidFill>
                  <a:schemeClr val="tx1"/>
                </a:solidFill>
              </a:rPr>
              <a:t>(герб гимн, флаг)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592388" y="2097088"/>
            <a:ext cx="1008062" cy="323850"/>
          </a:xfrm>
          <a:prstGeom prst="straightConnector1">
            <a:avLst/>
          </a:prstGeom>
          <a:ln w="38100">
            <a:solidFill>
              <a:srgbClr val="0401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endCxn id="6" idx="0"/>
          </p:cNvCxnSpPr>
          <p:nvPr/>
        </p:nvCxnSpPr>
        <p:spPr>
          <a:xfrm flipH="1">
            <a:off x="3167063" y="2097088"/>
            <a:ext cx="1044575" cy="2232025"/>
          </a:xfrm>
          <a:prstGeom prst="straightConnector1">
            <a:avLst/>
          </a:prstGeom>
          <a:ln w="38100">
            <a:solidFill>
              <a:srgbClr val="0401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932363" y="2097088"/>
            <a:ext cx="900112" cy="2268537"/>
          </a:xfrm>
          <a:prstGeom prst="straightConnector1">
            <a:avLst/>
          </a:prstGeom>
          <a:ln w="38100">
            <a:solidFill>
              <a:srgbClr val="0401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795963" y="2097088"/>
            <a:ext cx="1116012" cy="287337"/>
          </a:xfrm>
          <a:prstGeom prst="straightConnector1">
            <a:avLst/>
          </a:prstGeom>
          <a:ln w="38100">
            <a:solidFill>
              <a:srgbClr val="0401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31800" y="836613"/>
            <a:ext cx="8280400" cy="900112"/>
          </a:xfrm>
        </p:spPr>
        <p:txBody>
          <a:bodyPr/>
          <a:lstStyle/>
          <a:p>
            <a:r>
              <a:rPr lang="ru-RU" altLang="ru-RU" smtClean="0">
                <a:cs typeface="Arial" charset="0"/>
              </a:rPr>
              <a:t>Требования ФГОС ДО в предметно-пространственной среде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31800" y="1881188"/>
            <a:ext cx="8280400" cy="4319587"/>
          </a:xfrm>
        </p:spPr>
        <p:txBody>
          <a:bodyPr/>
          <a:lstStyle/>
          <a:p>
            <a:pPr marL="514350" indent="-514350">
              <a:buFont typeface="Arial" pitchFamily="34" charset="0"/>
              <a:buChar char="•"/>
              <a:defRPr/>
            </a:pPr>
            <a:r>
              <a:rPr lang="ru-RU" dirty="0" smtClean="0"/>
              <a:t>Соответствует возрастным особенностям;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ru-RU" dirty="0" smtClean="0"/>
              <a:t>Доступная;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ru-RU" dirty="0" smtClean="0"/>
              <a:t>Трансформируемая;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ru-RU" dirty="0" smtClean="0"/>
              <a:t>Полифункциональная;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ru-RU" dirty="0" smtClean="0"/>
              <a:t>Вариативная;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ru-RU" dirty="0" smtClean="0"/>
              <a:t>Безопасная.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-1657350" y="1304925"/>
            <a:ext cx="8280400" cy="900113"/>
          </a:xfrm>
        </p:spPr>
        <p:txBody>
          <a:bodyPr/>
          <a:lstStyle/>
          <a:p>
            <a:r>
              <a:rPr lang="ru-RU" altLang="ru-RU" sz="3600" smtClean="0">
                <a:latin typeface="Monotype Corsiva" pitchFamily="66" charset="0"/>
                <a:cs typeface="Arial" charset="0"/>
              </a:rPr>
              <a:t>Центр Экологии</a:t>
            </a:r>
          </a:p>
        </p:txBody>
      </p:sp>
      <p:pic>
        <p:nvPicPr>
          <p:cNvPr id="10243" name="Picture 4" descr="C:\Users\Татьяна\Desktop\фото детский сад\Новая папка (3)\P1030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800708"/>
            <a:ext cx="3505229" cy="2628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6" descr="C:\Users\Татьяна\Desktop\Работа\фото детский сад\Новая папка (3)\SAM_55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609020"/>
            <a:ext cx="3469084" cy="2601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E:\таня\P10407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524" y="2528900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31800" y="620713"/>
            <a:ext cx="8280400" cy="900112"/>
          </a:xfrm>
        </p:spPr>
        <p:txBody>
          <a:bodyPr/>
          <a:lstStyle/>
          <a:p>
            <a:r>
              <a:rPr lang="ru-RU" altLang="ru-RU" sz="3600" smtClean="0">
                <a:latin typeface="Monotype Corsiva" pitchFamily="66" charset="0"/>
                <a:cs typeface="Arial" charset="0"/>
              </a:rPr>
              <a:t>Творческая мастерская</a:t>
            </a:r>
          </a:p>
        </p:txBody>
      </p:sp>
      <p:pic>
        <p:nvPicPr>
          <p:cNvPr id="11267" name="Picture 4" descr="C:\Users\Татьяна\Desktop\Saved Pictures\20151028_115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449388"/>
            <a:ext cx="1655763" cy="220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5" descr="C:\Users\Татьяна\Desktop\фото детский сад\фото лето 15\20150701_091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7563" y="1449388"/>
            <a:ext cx="1692275" cy="2255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6" descr="C:\Users\Татьяна\Desktop\24 д.с. фото\20151112_100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5488" y="3536950"/>
            <a:ext cx="3505200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7" descr="C:\Users\Татьяна\Desktop\24 д.с. фото\20151112_100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3789363"/>
            <a:ext cx="3132138" cy="234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1" name="Picture 8" descr="C:\Users\Татьяна\Desktop\24 д.с. фото\20151106_1708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275" y="1520825"/>
            <a:ext cx="2497138" cy="1871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2" name="Picture 9" descr="C:\Users\Татьяна\Desktop\24 д.с. фото\20151106_1709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8738" y="1484313"/>
            <a:ext cx="2555875" cy="191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3907</TotalTime>
  <Words>793</Words>
  <Application>Microsoft Office PowerPoint</Application>
  <PresentationFormat>Экран (4:3)</PresentationFormat>
  <Paragraphs>129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Arial</vt:lpstr>
      <vt:lpstr>Calibri</vt:lpstr>
      <vt:lpstr>Wingdings</vt:lpstr>
      <vt:lpstr>Cleopatra</vt:lpstr>
      <vt:lpstr>Constantia</vt:lpstr>
      <vt:lpstr>Monotype Corsiva</vt:lpstr>
      <vt:lpstr>Bookman Old Style</vt:lpstr>
      <vt:lpstr>Times New Roman</vt:lpstr>
      <vt:lpstr>Тема Office</vt:lpstr>
      <vt:lpstr>Слайд 1</vt:lpstr>
      <vt:lpstr>Слайд 2</vt:lpstr>
      <vt:lpstr>Слайд 3</vt:lpstr>
      <vt:lpstr>Слайд 4</vt:lpstr>
      <vt:lpstr>Цель: Формировать нравственно-патриотические чувства у дошкольников через ознакомление с русским народным творчеством.</vt:lpstr>
      <vt:lpstr>Слайд 6</vt:lpstr>
      <vt:lpstr>Требования ФГОС ДО в предметно-пространственной среде</vt:lpstr>
      <vt:lpstr>Центр Экологии</vt:lpstr>
      <vt:lpstr>Творческая мастерская</vt:lpstr>
      <vt:lpstr>Центр книги</vt:lpstr>
      <vt:lpstr>Центр сюжетно  - ролевых игр</vt:lpstr>
      <vt:lpstr>Центр театрально - игровой деятельности</vt:lpstr>
      <vt:lpstr>Центр  патриотического  воспитания</vt:lpstr>
      <vt:lpstr>Методическая литература по патриотическому воспитанию</vt:lpstr>
      <vt:lpstr>Кружок «Зернышко»</vt:lpstr>
      <vt:lpstr>Народные игры</vt:lpstr>
      <vt:lpstr>Праздники</vt:lpstr>
      <vt:lpstr>Изготовление народных кукол</vt:lpstr>
      <vt:lpstr>Слайд 19</vt:lpstr>
      <vt:lpstr>Работа с родителями</vt:lpstr>
      <vt:lpstr>М у з е й</vt:lpstr>
      <vt:lpstr>Диагностика</vt:lpstr>
      <vt:lpstr>Достижения</vt:lpstr>
      <vt:lpstr>Спорт комплекс</vt:lpstr>
      <vt:lpstr>Малахитовая шкатулка</vt:lpstr>
      <vt:lpstr>Остановись лето</vt:lpstr>
      <vt:lpstr>70 лет Победы</vt:lpstr>
      <vt:lpstr>С сотрудниками</vt:lpstr>
      <vt:lpstr>Проблема на следующий  межаттестационный период</vt:lpstr>
      <vt:lpstr>Цели и задачи</vt:lpstr>
      <vt:lpstr>Этапы работы на следующий межаттестационный период </vt:lpstr>
      <vt:lpstr>Слайд 32</vt:lpstr>
      <vt:lpstr>Слайд 33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Андрей</cp:lastModifiedBy>
  <cp:revision>377</cp:revision>
  <dcterms:created xsi:type="dcterms:W3CDTF">2011-07-06T07:21:00Z</dcterms:created>
  <dcterms:modified xsi:type="dcterms:W3CDTF">2015-11-16T17:26:31Z</dcterms:modified>
</cp:coreProperties>
</file>