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3.png"/><Relationship Id="rId7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68F73EE-8977-4E06-A0F9-4C9CC6CA77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812" y="-52343"/>
            <a:ext cx="9250223" cy="6962686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73000"/>
              </a:srgbClr>
            </a:outerShdw>
          </a:effectLst>
        </p:spPr>
      </p:pic>
      <p:sp>
        <p:nvSpPr>
          <p:cNvPr id="4" name="Заголовок 1"/>
          <p:cNvSpPr>
            <a:spLocks noGrp="1"/>
          </p:cNvSpPr>
          <p:nvPr/>
        </p:nvSpPr>
        <p:spPr>
          <a:xfrm>
            <a:off x="-16" y="1571613"/>
            <a:ext cx="9144000" cy="2357454"/>
          </a:xfrm>
          <a:prstGeom prst="rect">
            <a:avLst/>
          </a:prstGeom>
          <a:effectLst>
            <a:glow rad="1447800">
              <a:schemeClr val="bg1">
                <a:alpha val="37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ru-RU" sz="3200" b="1" dirty="0">
                <a:effectLst>
                  <a:glow rad="647700">
                    <a:schemeClr val="bg1">
                      <a:alpha val="67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Интерактивная дидактическая игра по ФЭМП </a:t>
            </a:r>
          </a:p>
          <a:p>
            <a:pPr lvl="0" algn="ctr"/>
            <a:r>
              <a:rPr lang="ru-RU" sz="3200" b="1" dirty="0">
                <a:effectLst>
                  <a:glow rad="647700">
                    <a:schemeClr val="bg1">
                      <a:alpha val="67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старшего возраста: «Больше, меньше, равно»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-16" y="33859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>
                <a:effectLst>
                  <a:glow rad="368300">
                    <a:srgbClr val="FFFFFF">
                      <a:alpha val="53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молодёжной политики </a:t>
            </a:r>
          </a:p>
          <a:p>
            <a:pPr algn="ctr"/>
            <a:r>
              <a:rPr lang="ru-RU" sz="2000" dirty="0">
                <a:effectLst>
                  <a:glow rad="368300">
                    <a:srgbClr val="FFFFFF">
                      <a:alpha val="53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Свердловской области</a:t>
            </a:r>
          </a:p>
          <a:p>
            <a:pPr algn="ctr"/>
            <a:r>
              <a:rPr lang="ru-RU" sz="2000" dirty="0">
                <a:effectLst>
                  <a:glow rad="368300">
                    <a:srgbClr val="FFFFFF">
                      <a:alpha val="53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Управление образования </a:t>
            </a:r>
            <a:r>
              <a:rPr lang="ru-RU" sz="2000" dirty="0" err="1">
                <a:effectLst>
                  <a:glow rad="368300">
                    <a:srgbClr val="FFFFFF">
                      <a:alpha val="53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Кушвинского</a:t>
            </a:r>
            <a:r>
              <a:rPr lang="ru-RU" sz="2000" dirty="0">
                <a:effectLst>
                  <a:glow rad="368300">
                    <a:srgbClr val="FFFFFF">
                      <a:alpha val="53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 городского округа         </a:t>
            </a:r>
          </a:p>
          <a:p>
            <a:pPr algn="ctr"/>
            <a:r>
              <a:rPr lang="ru-RU" sz="2000" dirty="0">
                <a:effectLst>
                  <a:glow rad="368300">
                    <a:srgbClr val="FFFFFF">
                      <a:alpha val="53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 детский сад №12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429124" y="4816680"/>
            <a:ext cx="4714892" cy="147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812800">
              <a:schemeClr val="bg1">
                <a:alpha val="40000"/>
              </a:schemeClr>
            </a:glow>
          </a:effectLst>
        </p:spPr>
        <p:txBody>
          <a:bodyPr vert="horz" wrap="square" lIns="457056" tIns="457056" rIns="457056" bIns="457056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glow rad="355600">
                    <a:srgbClr val="FFFFFF">
                      <a:alpha val="56000"/>
                    </a:srgb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Выполнила: Григорьева Ольга Вячеславовна, воспитатель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glow rad="355600">
                  <a:srgbClr val="FFFFFF">
                    <a:alpha val="56000"/>
                  </a:srgbClr>
                </a:glo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8AC2E0-810A-428B-AFC5-BBDA66C98C31}"/>
              </a:ext>
            </a:extLst>
          </p:cNvPr>
          <p:cNvSpPr txBox="1"/>
          <p:nvPr/>
        </p:nvSpPr>
        <p:spPr>
          <a:xfrm>
            <a:off x="4429124" y="6245853"/>
            <a:ext cx="1222996" cy="369332"/>
          </a:xfrm>
          <a:prstGeom prst="rect">
            <a:avLst/>
          </a:prstGeom>
          <a:noFill/>
          <a:effectLst>
            <a:glow rad="863600">
              <a:srgbClr val="FFFFFF">
                <a:alpha val="57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>
                <a:effectLst>
                  <a:glow rad="266700">
                    <a:srgbClr val="FFFFFF">
                      <a:alpha val="53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2020г</a:t>
            </a:r>
            <a:r>
              <a:rPr lang="ru-RU" dirty="0">
                <a:effectLst>
                  <a:glow rad="266700">
                    <a:srgbClr val="FFFFFF">
                      <a:alpha val="53000"/>
                    </a:srgbClr>
                  </a:glow>
                </a:effectLst>
              </a:rPr>
              <a:t>.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к использованию игры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закрепление умения правильно ставить знаки сравнения </a:t>
            </a:r>
            <a:r>
              <a:rPr 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«больше», «меньше», «равно».</a:t>
            </a:r>
          </a:p>
          <a:p>
            <a:pPr marL="0" indent="0">
              <a:buNone/>
            </a:pPr>
            <a:endParaRPr lang="ru-RU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marL="0" indent="0"/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закреплять знаний состава изученных чисел;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развитие навыков счёта; </a:t>
            </a:r>
          </a:p>
          <a:p>
            <a:pPr marL="0" indent="0"/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воспитывать дружелюбие, умение работать в парах.</a:t>
            </a:r>
          </a:p>
          <a:p>
            <a:pPr marL="0" indent="0"/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u="sng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Правила игры</a:t>
            </a:r>
            <a:r>
              <a:rPr lang="ru-RU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Ребенок в индивидуальном порядке подбирает знаки </a:t>
            </a:r>
            <a:r>
              <a:rPr lang="ru-RU" i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больше</a:t>
            </a:r>
            <a:r>
              <a:rPr lang="ru-RU" i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i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меньше</a:t>
            </a:r>
            <a:r>
              <a:rPr lang="ru-RU" i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 или </a:t>
            </a:r>
            <a:r>
              <a:rPr lang="ru-RU" i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равно</a:t>
            </a:r>
            <a:r>
              <a:rPr lang="ru-RU" i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, посчитав количество картинок на карточке.</a:t>
            </a:r>
          </a:p>
          <a:p>
            <a:pPr marL="0" indent="0">
              <a:buNone/>
            </a:pPr>
            <a:endParaRPr lang="ru-RU" dirty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u="sng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Усложнение</a:t>
            </a:r>
            <a:r>
              <a:rPr lang="ru-RU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Соревнование между детьми на время.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-1194954" y="935182"/>
            <a:ext cx="10515600" cy="610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>
            <a:spLocks noGrp="1"/>
          </p:cNvSpPr>
          <p:nvPr/>
        </p:nvSpPr>
        <p:spPr>
          <a:xfrm>
            <a:off x="-1194954" y="1444624"/>
            <a:ext cx="11533909" cy="4478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714744" y="3500438"/>
            <a:ext cx="1785950" cy="178595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b="1" dirty="0">
              <a:solidFill>
                <a:schemeClr val="tx1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80" y="357166"/>
            <a:ext cx="1763208" cy="17144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60224" y1="46326" x2="60224" y2="46326"/>
                        <a14:foregroundMark x1="60224" y1="46326" x2="60224" y2="463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98" t="20639" r="17436" b="20021"/>
          <a:stretch/>
        </p:blipFill>
        <p:spPr>
          <a:xfrm>
            <a:off x="3286116" y="357166"/>
            <a:ext cx="1928826" cy="17456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6ECC019-5E99-487E-BA7C-B9A05DBBF1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9" y="3429000"/>
            <a:ext cx="1971675" cy="25908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682E5D7-710E-4D41-A4C3-7DFAE9750A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234" y="4653136"/>
            <a:ext cx="1541703" cy="202581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B72AECB2-5A7A-4BF5-B781-BD9BC044FC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987" y="2574345"/>
            <a:ext cx="1541703" cy="2025813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3A73D57B-EBAB-4B1D-B501-E4C6DE5302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196069"/>
            <a:ext cx="1247775" cy="2371725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C3E12FDE-7494-4E2E-89E6-2021182117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971" y="2419454"/>
            <a:ext cx="1245233" cy="2366894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DB2615A4-F049-46EB-924A-855B7C7113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395" y="4600158"/>
            <a:ext cx="855712" cy="1626506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CB6D8D5F-425C-4143-AC45-040E6E99F3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773754"/>
            <a:ext cx="1002331" cy="1905194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6893266E-7EBD-4D83-8571-2E2FF4CD39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684" y="357142"/>
            <a:ext cx="1714512" cy="1714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112E-17 -3.33333E-6 L 0.25 0.469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2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714744" y="3500438"/>
            <a:ext cx="1785950" cy="178595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b="1" dirty="0">
              <a:solidFill>
                <a:schemeClr val="tx1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80" y="357166"/>
            <a:ext cx="1763208" cy="17144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60224" y1="46326" x2="60224" y2="46326"/>
                        <a14:foregroundMark x1="60224" y1="46326" x2="60224" y2="463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98" t="20639" r="17436" b="20021"/>
          <a:stretch/>
        </p:blipFill>
        <p:spPr>
          <a:xfrm>
            <a:off x="3286116" y="357166"/>
            <a:ext cx="1928826" cy="17456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1B0A0886-F3CF-4768-8FDB-7D574510C9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392" y="357851"/>
            <a:ext cx="1714512" cy="1714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6C2FF3-EA68-4251-924A-39BDFFAD34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750" y="2311528"/>
            <a:ext cx="1439665" cy="214886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7A91F72-5001-46C4-A39C-70146DB29C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1" y="3174740"/>
            <a:ext cx="1439665" cy="214886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7247894-AFAF-4000-A0C4-158060D364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63" y="4769110"/>
            <a:ext cx="1177489" cy="175753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CAB9281-2BD2-4701-B6AD-328CA2A228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575" y="4671278"/>
            <a:ext cx="1308577" cy="195319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7CB4F85-8E99-47B8-A74A-F4B7E45F42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880" y="2250364"/>
            <a:ext cx="824183" cy="1998806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FBACBC97-A453-453A-A5B4-8F42C58BC3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119" y="4005064"/>
            <a:ext cx="824183" cy="1998806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480CDB91-8A11-492D-A4A5-9CF41912C8D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19" y="2281106"/>
            <a:ext cx="824183" cy="1998806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35447CF2-DFB3-4333-BDF5-08BEAB9BB5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097" y="4527837"/>
            <a:ext cx="824183" cy="1998806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EC177903-6241-4350-80F6-AC0D2AF92C7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316" y="1688562"/>
            <a:ext cx="824183" cy="1998806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25 0.469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2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714744" y="3500438"/>
            <a:ext cx="1785950" cy="178595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b="1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80" y="357166"/>
            <a:ext cx="1763208" cy="17144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60224" y1="46326" x2="60224" y2="46326"/>
                        <a14:foregroundMark x1="60224" y1="46326" x2="60224" y2="463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98" t="20639" r="17436" b="20021"/>
          <a:stretch/>
        </p:blipFill>
        <p:spPr>
          <a:xfrm>
            <a:off x="3286116" y="357166"/>
            <a:ext cx="1928826" cy="17456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F07736F-AC3E-4EDF-9F8A-A7378FB29D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392" y="357851"/>
            <a:ext cx="1714512" cy="1714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ABFBFC7-9123-4520-9A07-6FB4F4C8FD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038" y="2447410"/>
            <a:ext cx="1785950" cy="159577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AFE8F55-FDB5-429A-8434-6B839AB128A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644" y="4067419"/>
            <a:ext cx="1553344" cy="1387942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30F27359-5070-4321-85AE-8A0513A7A7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713" y="2551328"/>
            <a:ext cx="1553344" cy="1387942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866E901E-E625-40A9-A5DF-F09C0A25F7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55" y="4019420"/>
            <a:ext cx="1265312" cy="1130580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653CCC9A-F377-4E52-945B-38E35F104F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462" y="5286388"/>
            <a:ext cx="1580912" cy="1412574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4F54F656-BF1D-4E0C-88ED-EA62BAA00E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6872"/>
            <a:ext cx="1352550" cy="2628900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9D1B5098-6E9D-40B4-85C7-18DBEEEB972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847" y="2328022"/>
            <a:ext cx="984192" cy="1912937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D823DC3A-91B6-4D59-97E7-E0CBB8C63F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39" y="4905772"/>
            <a:ext cx="826871" cy="1607158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BF9D7C80-FE62-4892-BEAC-3837D8B2B10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264" y="3939270"/>
            <a:ext cx="1352550" cy="2628900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D1A72E7C-C8DF-4234-B668-DCFA8A8FEF6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480" y="4584710"/>
            <a:ext cx="801443" cy="1557734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0555 L 0.03906 0.46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" y="2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14744" y="3500438"/>
            <a:ext cx="1785950" cy="178595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80" y="357166"/>
            <a:ext cx="1763208" cy="17144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60224" y1="46326" x2="60224" y2="46326"/>
                        <a14:foregroundMark x1="60224" y1="46326" x2="60224" y2="463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98" t="20639" r="17436" b="20021"/>
          <a:stretch/>
        </p:blipFill>
        <p:spPr>
          <a:xfrm>
            <a:off x="3286116" y="357166"/>
            <a:ext cx="1928826" cy="17456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1B678EA-3496-4AEE-AF3C-CBF47E1870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392" y="357851"/>
            <a:ext cx="1714512" cy="1714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CC27AA1-E9EB-4BD7-8C72-1C98BC5E4C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94" y="2708920"/>
            <a:ext cx="2928687" cy="307844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F533E9F-2E45-4B1A-A86D-EFDCBF1C70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4" y="2201096"/>
            <a:ext cx="1438042" cy="151027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EB5A9DB-6A67-4489-AFE4-9108BDF349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588" y="2275508"/>
            <a:ext cx="1463056" cy="153654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68F6C38-B263-478A-B79E-A7E847D172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19" y="4015198"/>
            <a:ext cx="1463056" cy="1536543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4850F98A-229F-4476-978C-1B79A1BF81F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848" y="3910354"/>
            <a:ext cx="1463056" cy="153654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D6134294-39EA-4557-AB2C-5F517EA1C3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596" y="5446897"/>
            <a:ext cx="1173758" cy="1232714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38728E-6 L -0.16667 0.4693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2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714744" y="3500438"/>
            <a:ext cx="1785950" cy="178595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b="1" dirty="0">
              <a:solidFill>
                <a:schemeClr val="tx1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80" y="357166"/>
            <a:ext cx="1763208" cy="17144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60224" y1="46326" x2="60224" y2="46326"/>
                        <a14:foregroundMark x1="60224" y1="46326" x2="60224" y2="463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98" t="20639" r="17436" b="20021"/>
          <a:stretch/>
        </p:blipFill>
        <p:spPr>
          <a:xfrm>
            <a:off x="3286116" y="357166"/>
            <a:ext cx="1928826" cy="17456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BA41414-B79E-4343-B7CA-4DD87B004C4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392" y="357851"/>
            <a:ext cx="1714512" cy="1714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F02C049-579C-4B37-AA03-2942B60805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92" y="2381898"/>
            <a:ext cx="1828800" cy="249555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8B60550-6368-4688-9996-DCBCE792CA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955" y="4581128"/>
            <a:ext cx="1308789" cy="178595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E49299F-472C-4F20-8C03-00FF10AF10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38" y="5023732"/>
            <a:ext cx="1081954" cy="147641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DCF10DC-4C8E-44DA-B0AE-F94FDE1C9A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414" y="2588536"/>
            <a:ext cx="1081955" cy="147641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F85A088-51DD-4F2B-AE9F-A43C5262925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036" y="2381898"/>
            <a:ext cx="1930680" cy="1450424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525C36D9-ABD4-482D-81FE-19343D66701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0585" y="4016381"/>
            <a:ext cx="1930680" cy="1450424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8E51DE09-5B6A-4207-A4D4-CE4CBE80F2B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069" y="3447903"/>
            <a:ext cx="1792288" cy="1346457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3514D573-65C8-4382-8105-E567545C741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433" y="5208571"/>
            <a:ext cx="1930680" cy="1450424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0555 L 0.03906 0.46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" y="2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51881FE-2B49-4126-BE46-3B80255F3F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07219" cy="6858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126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Рекомендации к использованию игры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Дарья</dc:creator>
  <cp:lastModifiedBy>home</cp:lastModifiedBy>
  <cp:revision>30</cp:revision>
  <dcterms:created xsi:type="dcterms:W3CDTF">2020-04-21T10:17:03Z</dcterms:created>
  <dcterms:modified xsi:type="dcterms:W3CDTF">2021-03-30T08:28:12Z</dcterms:modified>
</cp:coreProperties>
</file>