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A00"/>
    <a:srgbClr val="9F646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B8CCA-43F8-431D-93AC-B665FECD2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367D7E-6AAB-4C44-9525-F106FBE67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E0820-961B-4BE2-AAA6-5921F6F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164E-97CA-4106-A5F8-50522694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82990-EA27-41DE-8775-44A9FA94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8C3D6-226F-44A8-92A5-CDC21F55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1365E-FCA5-425E-8D1E-6676644FF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E9FCB-988B-4DFB-9A63-EECA3F1C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60412-9E73-42A8-9930-ADEB2FA1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8F448-7A6F-40FA-BBCD-392CEBA1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6EFE95-9D65-4450-AC04-7DF97FF0B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130518-6790-4A2D-AC07-9524D7520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097-4E96-4365-B326-F1513977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1933A0-1974-4902-BE97-EC50BC6A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E8492-7B59-4E13-8A6F-978F80F4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9EB5-4EC5-46DC-A740-5FD622EB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B769F6-2363-49C4-8BB0-DF98EFAEC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9F110-1305-4A21-9F4E-483E0981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59DB0-F3F5-448C-BDE1-73338F1A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FF0DC-4454-4561-8895-C1DCB839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4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70D8-B829-4D47-AB73-1012BBE0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0B286-4362-426D-A0FA-4C4692729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A1FD0-65D6-4A05-8788-968E2417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18999-D29E-4A8F-908B-ED929CD2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79B89-42A9-42F1-97FB-C9F7A1A5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4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7EF-1985-4D85-AAFB-AC42B4D3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C3352-5325-4F56-A420-950C41DC9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3B36D-AFDC-4394-8775-500E785FD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E507E-4C86-4FFF-A4A4-C02ACB76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ABB24-E269-4F59-BFCD-21EAFC07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9F6C4-E9C2-497C-B404-A5B6B91B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7537-387C-4EB7-91FC-133B9BBA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F57454-4973-4F28-9965-F459EF65A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FD6367-AD17-4975-9182-129EE999A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6A4B85-1F23-4695-AE1D-CB618B81F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32BD77-D545-4AF4-BE9F-94AFCA73E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E3C3D6-8EC9-40C4-96BE-4078B688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5A6B44-6912-4220-826B-3F6DF8A8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615A57-9576-438A-B3E4-29A290A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5C89-9CC5-4CD2-BCD8-CF218C54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6B640F-462A-4154-94FF-27968107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B95371-9206-455D-A0A4-0E3FB980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5D8F8-ED79-4C33-97BB-4BAD1F1B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3F37D-B9F3-4561-896B-A46C5898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7163EC-5013-406F-867B-4B5558E7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9C2114-C18A-49FD-96AB-93613BD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7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48D9D-6369-4C63-85B6-258970DC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31C7D-6C1B-4A00-B0D9-26917E63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4FFC0-E76A-4FA4-966B-3DABBB5CD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6763F-4992-40E6-A2DE-60684C31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D7866-8319-4322-B5B8-E4951471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5315DF-8957-4A23-8BCB-C3C43FE1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1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6767E-3283-4825-BA1A-03E1A4F4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EE587F-F890-4B94-939F-FB469C950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2A15C-0C95-417F-8701-AF82454F4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2B6ACB-25E1-435F-9094-5EEEF764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E51F1D-5143-430D-A2BB-225D5E4E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A0731-3B7F-4BB9-BA9D-A3D36968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8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7C56B-7B7A-4248-9CE5-99BBD967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6E6B80-4C6D-43C2-84C0-87BEC56F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62E39B-344F-48EE-B804-D08143EF0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2A7E-ADB5-4244-AB00-99FA622A244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B061C-801F-4EDE-9058-03072701C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DF780-593A-4929-A529-9071DDBB0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F14C-4683-46D8-9F57-D86B282CC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6.jpg"/><Relationship Id="rId4" Type="http://schemas.openxmlformats.org/officeDocument/2006/relationships/image" Target="../media/image21.jp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jp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microsoft.com/office/2007/relationships/hdphoto" Target="../media/hdphoto6.wdp"/><Relationship Id="rId5" Type="http://schemas.openxmlformats.org/officeDocument/2006/relationships/image" Target="../media/image24.jpg"/><Relationship Id="rId10" Type="http://schemas.openxmlformats.org/officeDocument/2006/relationships/image" Target="../media/image19.png"/><Relationship Id="rId4" Type="http://schemas.openxmlformats.org/officeDocument/2006/relationships/image" Target="../media/image21.jp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8.jp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10" Type="http://schemas.microsoft.com/office/2007/relationships/hdphoto" Target="../media/hdphoto6.wdp"/><Relationship Id="rId4" Type="http://schemas.openxmlformats.org/officeDocument/2006/relationships/image" Target="../media/image16.jp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12" Type="http://schemas.openxmlformats.org/officeDocument/2006/relationships/slide" Target="slide7.xml"/><Relationship Id="rId2" Type="http://schemas.openxmlformats.org/officeDocument/2006/relationships/image" Target="../media/image3.jpg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microsoft.com/office/2007/relationships/hdphoto" Target="../media/hdphoto6.wdp"/><Relationship Id="rId5" Type="http://schemas.openxmlformats.org/officeDocument/2006/relationships/image" Target="../media/image16.jp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microsoft.com/office/2007/relationships/hdphoto" Target="../media/hdphoto6.wdp"/><Relationship Id="rId5" Type="http://schemas.openxmlformats.org/officeDocument/2006/relationships/image" Target="../media/image20.jpg"/><Relationship Id="rId10" Type="http://schemas.openxmlformats.org/officeDocument/2006/relationships/image" Target="../media/image19.png"/><Relationship Id="rId4" Type="http://schemas.openxmlformats.org/officeDocument/2006/relationships/image" Target="../media/image17.jp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440835-D5FF-4026-867A-B56652B03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0"/>
            <a:ext cx="9242474" cy="68698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113B93-44F3-4456-AB6F-F6957E5E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19" y="3937279"/>
            <a:ext cx="8683260" cy="2852796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01857F4-0D3B-490E-88E3-E9EFA86FCEFF}"/>
              </a:ext>
            </a:extLst>
          </p:cNvPr>
          <p:cNvSpPr txBox="1"/>
          <p:nvPr/>
        </p:nvSpPr>
        <p:spPr>
          <a:xfrm>
            <a:off x="2481927" y="18234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</a:t>
            </a:r>
          </a:p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ru-RU" sz="2000" dirty="0" err="1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Кушвинского</a:t>
            </a:r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городского округа         </a:t>
            </a:r>
          </a:p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2F92BDC-6B1C-4AA7-AD99-E18D21B80EDC}"/>
              </a:ext>
            </a:extLst>
          </p:cNvPr>
          <p:cNvSpPr>
            <a:spLocks noGrp="1"/>
          </p:cNvSpPr>
          <p:nvPr/>
        </p:nvSpPr>
        <p:spPr>
          <a:xfrm>
            <a:off x="2580401" y="1579825"/>
            <a:ext cx="9144000" cy="235745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200" b="1" dirty="0">
                <a:effectLst>
                  <a:glow rad="647700">
                    <a:schemeClr val="bg1">
                      <a:alpha val="67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Интерактивная игра по ПДД </a:t>
            </a:r>
          </a:p>
          <a:p>
            <a:pPr lvl="0" algn="ctr"/>
            <a:r>
              <a:rPr lang="ru-RU" sz="3200" b="1" dirty="0">
                <a:effectLst>
                  <a:glow rad="647700">
                    <a:schemeClr val="bg1">
                      <a:alpha val="67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старшего возраста:</a:t>
            </a:r>
          </a:p>
          <a:p>
            <a:pPr lvl="0" algn="ctr"/>
            <a:r>
              <a:rPr lang="ru-RU" sz="3200" b="1" dirty="0">
                <a:effectLst>
                  <a:glow rad="647700">
                    <a:schemeClr val="bg1">
                      <a:alpha val="67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«Приключения на дороге с </a:t>
            </a:r>
            <a:r>
              <a:rPr lang="ru-RU" sz="3200" b="1" dirty="0" err="1">
                <a:effectLst>
                  <a:glow rad="647700">
                    <a:schemeClr val="bg1">
                      <a:alpha val="67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Фиксиками</a:t>
            </a:r>
            <a:r>
              <a:rPr lang="ru-RU" sz="3200" b="1" dirty="0">
                <a:effectLst>
                  <a:glow rad="647700">
                    <a:schemeClr val="bg1">
                      <a:alpha val="67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78A198C-C94D-4DBD-A330-652E0D1C2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465" y="5575194"/>
            <a:ext cx="4223760" cy="14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812800">
              <a:schemeClr val="bg1">
                <a:alpha val="40000"/>
              </a:schemeClr>
            </a:glow>
          </a:effec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355600">
                    <a:srgbClr val="FFFFFF">
                      <a:alpha val="56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Григорьева Ольга Вячеславовна, воспитатель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355600">
                  <a:srgbClr val="FFFFFF">
                    <a:alpha val="56000"/>
                  </a:srgb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3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561AE-5CD8-41B8-8D29-C204A2D85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55" y="127223"/>
            <a:ext cx="1421638" cy="1367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D7F046-A6DB-4056-9BE6-63990B5A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4" y="127223"/>
            <a:ext cx="1421639" cy="13114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81183-01F2-4D95-BAA7-2D4025484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46" y="1804683"/>
            <a:ext cx="6439385" cy="4900848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21B2D2F0-9BCB-4301-81B1-98BB847E4932}"/>
              </a:ext>
            </a:extLst>
          </p:cNvPr>
          <p:cNvSpPr/>
          <p:nvPr/>
        </p:nvSpPr>
        <p:spPr>
          <a:xfrm>
            <a:off x="7561944" y="1915886"/>
            <a:ext cx="847242" cy="11030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7E08A2-42AE-49F9-88D4-28E909B3C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67" y="185970"/>
            <a:ext cx="1421637" cy="12809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315342-E819-4096-A239-F51FC447F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94922" l="6091" r="92386">
                        <a14:foregroundMark x1="68528" y1="7031" x2="60914" y2="9375"/>
                        <a14:foregroundMark x1="92893" y1="16406" x2="88325" y2="23438"/>
                        <a14:foregroundMark x1="64467" y1="28516" x2="63452" y2="40234"/>
                        <a14:foregroundMark x1="63452" y1="40234" x2="64467" y2="41797"/>
                        <a14:foregroundMark x1="8629" y1="20313" x2="8629" y2="20313"/>
                        <a14:foregroundMark x1="7614" y1="14844" x2="7614" y2="14844"/>
                        <a14:foregroundMark x1="27919" y1="20703" x2="27919" y2="20703"/>
                        <a14:foregroundMark x1="45685" y1="91406" x2="45685" y2="91406"/>
                        <a14:foregroundMark x1="59898" y1="89063" x2="61421" y2="93359"/>
                        <a14:foregroundMark x1="67005" y1="94922" x2="59391" y2="94531"/>
                        <a14:foregroundMark x1="43655" y1="42188" x2="41117" y2="42188"/>
                        <a14:foregroundMark x1="32995" y1="50391" x2="35533" y2="50000"/>
                        <a14:foregroundMark x1="6091" y1="19922" x2="6091" y2="19922"/>
                        <a14:foregroundMark x1="6091" y1="19141" x2="6091" y2="19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577" y="2224016"/>
            <a:ext cx="2769022" cy="4321927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21776" y="417859"/>
            <a:ext cx="2731692" cy="2041539"/>
          </a:xfrm>
          <a:prstGeom prst="wedgeEllipseCallout">
            <a:avLst>
              <a:gd name="adj1" fmla="val -13699"/>
              <a:gd name="adj2" fmla="val 85996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Какой дорожный знак спрятался?</a:t>
            </a:r>
          </a:p>
        </p:txBody>
      </p:sp>
      <p:pic>
        <p:nvPicPr>
          <p:cNvPr id="14" name="Рисунок 13">
            <a:hlinkClick r:id="rId9" action="ppaction://hlinksldjump"/>
            <a:extLst>
              <a:ext uri="{FF2B5EF4-FFF2-40B4-BE49-F238E27FC236}">
                <a16:creationId xmlns:a16="http://schemas.microsoft.com/office/drawing/2014/main" id="{E360079A-8C62-4CF4-A616-056AA7CE8E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561AE-5CD8-41B8-8D29-C204A2D85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55" y="127223"/>
            <a:ext cx="1421638" cy="1367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D7F046-A6DB-4056-9BE6-63990B5A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9" y="178666"/>
            <a:ext cx="1421639" cy="13114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7E08A2-42AE-49F9-88D4-28E909B3C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030" y="187134"/>
            <a:ext cx="1421637" cy="1280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8491FC-D2E2-4E39-940D-ACEEEEBED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73" y="1667152"/>
            <a:ext cx="6396717" cy="4929184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21B2D2F0-9BCB-4301-81B1-98BB847E4932}"/>
              </a:ext>
            </a:extLst>
          </p:cNvPr>
          <p:cNvSpPr/>
          <p:nvPr/>
        </p:nvSpPr>
        <p:spPr>
          <a:xfrm>
            <a:off x="7120982" y="2459398"/>
            <a:ext cx="847242" cy="11030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21776" y="417859"/>
            <a:ext cx="2731692" cy="2041539"/>
          </a:xfrm>
          <a:prstGeom prst="wedgeEllipseCallout">
            <a:avLst>
              <a:gd name="adj1" fmla="val -13699"/>
              <a:gd name="adj2" fmla="val 85996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Какой дорожный знак спрятался?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8DC0B6-672D-439F-93B2-9034C8259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" y="1085436"/>
            <a:ext cx="4855592" cy="6333380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  <a:extLst>
              <a:ext uri="{FF2B5EF4-FFF2-40B4-BE49-F238E27FC236}">
                <a16:creationId xmlns:a16="http://schemas.microsoft.com/office/drawing/2014/main" id="{89B85B8E-47F6-4C92-A78D-2948CA79D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91" b="90455" l="9607" r="91703">
                        <a14:foregroundMark x1="51092" y1="48182" x2="24891" y2="46818"/>
                        <a14:foregroundMark x1="41048" y1="60455" x2="57642" y2="51818"/>
                        <a14:foregroundMark x1="57642" y1="48182" x2="55895" y2="79091"/>
                        <a14:foregroundMark x1="58952" y1="70455" x2="58952" y2="70455"/>
                        <a14:foregroundMark x1="60699" y1="55000" x2="60699" y2="55000"/>
                        <a14:foregroundMark x1="57642" y1="55000" x2="57642" y2="55000"/>
                        <a14:foregroundMark x1="57642" y1="55000" x2="57642" y2="50000"/>
                        <a14:foregroundMark x1="57642" y1="45000" x2="57642" y2="45000"/>
                        <a14:foregroundMark x1="42795" y1="36364" x2="37991" y2="36364"/>
                        <a14:foregroundMark x1="68996" y1="35000" x2="72052" y2="41818"/>
                        <a14:foregroundMark x1="45852" y1="65455" x2="45852" y2="65455"/>
                        <a14:foregroundMark x1="51092" y1="68636" x2="51092" y2="70455"/>
                        <a14:foregroundMark x1="47598" y1="72273" x2="45852" y2="72273"/>
                        <a14:foregroundMark x1="51092" y1="84091" x2="64192" y2="89091"/>
                        <a14:foregroundMark x1="41048" y1="4091" x2="60699" y2="12727"/>
                        <a14:foregroundMark x1="20087" y1="35000" x2="11790" y2="40000"/>
                        <a14:foregroundMark x1="83843" y1="38182" x2="88646" y2="61818"/>
                        <a14:foregroundMark x1="34498" y1="90909" x2="65502" y2="84091"/>
                        <a14:foregroundMark x1="62445" y1="72273" x2="67249" y2="56818"/>
                        <a14:foregroundMark x1="37991" y1="33182" x2="37991" y2="33182"/>
                        <a14:foregroundMark x1="21397" y1="45000" x2="21397" y2="45000"/>
                        <a14:foregroundMark x1="39738" y1="60455" x2="39738" y2="60455"/>
                        <a14:foregroundMark x1="91703" y1="50000" x2="91703" y2="48182"/>
                        <a14:foregroundMark x1="44541" y1="65455" x2="37991" y2="6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61" y="6031020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E6206-9B98-4C03-9917-A21545D1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01" y="1677301"/>
            <a:ext cx="6139142" cy="4762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561AE-5CD8-41B8-8D29-C204A2D85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40" y="187134"/>
            <a:ext cx="1421638" cy="13677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21B2D2F0-9BCB-4301-81B1-98BB847E4932}"/>
              </a:ext>
            </a:extLst>
          </p:cNvPr>
          <p:cNvSpPr/>
          <p:nvPr/>
        </p:nvSpPr>
        <p:spPr>
          <a:xfrm rot="392273">
            <a:off x="10668690" y="5031700"/>
            <a:ext cx="1151643" cy="1146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46625" y="325799"/>
            <a:ext cx="2731692" cy="2041539"/>
          </a:xfrm>
          <a:prstGeom prst="wedgeEllipseCallout">
            <a:avLst>
              <a:gd name="adj1" fmla="val -13699"/>
              <a:gd name="adj2" fmla="val 85996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Какой дорожный знак спрятался?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27516A-D9F7-4E08-BB6E-7465868F2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08" y="197749"/>
            <a:ext cx="1359487" cy="13594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CFC24C-E0C9-4438-9FC6-465852652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62" y="99617"/>
            <a:ext cx="1475317" cy="13390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97F91D-86CB-4D45-8BBC-920CE32F5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2" y="2364716"/>
            <a:ext cx="3945843" cy="3945843"/>
          </a:xfrm>
          <a:prstGeom prst="rect">
            <a:avLst/>
          </a:prstGeom>
        </p:spPr>
      </p:pic>
      <p:pic>
        <p:nvPicPr>
          <p:cNvPr id="16" name="Рисунок 15">
            <a:hlinkClick r:id="rId8" action="ppaction://hlinksldjump"/>
            <a:extLst>
              <a:ext uri="{FF2B5EF4-FFF2-40B4-BE49-F238E27FC236}">
                <a16:creationId xmlns:a16="http://schemas.microsoft.com/office/drawing/2014/main" id="{47D9B68C-3359-4FAB-8C29-7655AF443C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91" b="90455" l="9607" r="91703">
                        <a14:foregroundMark x1="51092" y1="48182" x2="24891" y2="46818"/>
                        <a14:foregroundMark x1="41048" y1="60455" x2="57642" y2="51818"/>
                        <a14:foregroundMark x1="57642" y1="48182" x2="55895" y2="79091"/>
                        <a14:foregroundMark x1="58952" y1="70455" x2="58952" y2="70455"/>
                        <a14:foregroundMark x1="60699" y1="55000" x2="60699" y2="55000"/>
                        <a14:foregroundMark x1="57642" y1="55000" x2="57642" y2="55000"/>
                        <a14:foregroundMark x1="57642" y1="55000" x2="57642" y2="50000"/>
                        <a14:foregroundMark x1="57642" y1="45000" x2="57642" y2="45000"/>
                        <a14:foregroundMark x1="42795" y1="36364" x2="37991" y2="36364"/>
                        <a14:foregroundMark x1="68996" y1="35000" x2="72052" y2="41818"/>
                        <a14:foregroundMark x1="45852" y1="65455" x2="45852" y2="65455"/>
                        <a14:foregroundMark x1="51092" y1="68636" x2="51092" y2="70455"/>
                        <a14:foregroundMark x1="47598" y1="72273" x2="45852" y2="72273"/>
                        <a14:foregroundMark x1="51092" y1="84091" x2="64192" y2="89091"/>
                        <a14:foregroundMark x1="41048" y1="4091" x2="60699" y2="12727"/>
                        <a14:foregroundMark x1="20087" y1="35000" x2="11790" y2="40000"/>
                        <a14:foregroundMark x1="83843" y1="38182" x2="88646" y2="61818"/>
                        <a14:foregroundMark x1="34498" y1="90909" x2="65502" y2="84091"/>
                        <a14:foregroundMark x1="62445" y1="72273" x2="67249" y2="56818"/>
                        <a14:foregroundMark x1="37991" y1="33182" x2="37991" y2="33182"/>
                        <a14:foregroundMark x1="21397" y1="45000" x2="21397" y2="45000"/>
                        <a14:foregroundMark x1="39738" y1="60455" x2="39738" y2="60455"/>
                        <a14:foregroundMark x1="91703" y1="50000" x2="91703" y2="48182"/>
                        <a14:foregroundMark x1="44541" y1="65455" x2="37991" y2="6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61" y="6031020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71B3C8-F9AF-405F-8753-AE25135F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r="30072"/>
          <a:stretch/>
        </p:blipFill>
        <p:spPr>
          <a:xfrm>
            <a:off x="8595521" y="245701"/>
            <a:ext cx="2706965" cy="6286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565379-DCC8-4337-9632-3450D7B5F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38452" r="39546" b="37561"/>
          <a:stretch/>
        </p:blipFill>
        <p:spPr>
          <a:xfrm>
            <a:off x="9159219" y="2669075"/>
            <a:ext cx="1476985" cy="1507959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B706EA-5AB5-4608-A9A4-CCABC882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65626" r="39037" b="10440"/>
          <a:stretch/>
        </p:blipFill>
        <p:spPr>
          <a:xfrm>
            <a:off x="9110805" y="4358253"/>
            <a:ext cx="1557195" cy="1507959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8EF8DC-7D71-4D0A-95E8-292E204BE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1629" y="1275798"/>
            <a:ext cx="3556132" cy="5562149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2949526" y="309419"/>
            <a:ext cx="5494997" cy="5224769"/>
          </a:xfrm>
          <a:prstGeom prst="wedgeEllipseCallout">
            <a:avLst>
              <a:gd name="adj1" fmla="val -50685"/>
              <a:gd name="adj2" fmla="val 17311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Но смотри-ка, кто такой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Нам велит: «Шагать постой!»?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И сигнал: «Путь опасный!»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Стой и жди, пока я …?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5E2885-CBCE-49A0-900C-B4A814B74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9" t="11082" r="39293" b="64930"/>
          <a:stretch/>
        </p:blipFill>
        <p:spPr>
          <a:xfrm>
            <a:off x="9127424" y="916654"/>
            <a:ext cx="1540576" cy="1576441"/>
          </a:xfrm>
          <a:prstGeom prst="ellipse">
            <a:avLst/>
          </a:prstGeom>
        </p:spPr>
      </p:pic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8E1A1003-1356-4AC6-8411-89AF20D20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-83255" y="13185"/>
            <a:ext cx="9242474" cy="6869890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46625" y="361490"/>
            <a:ext cx="5448896" cy="4615169"/>
          </a:xfrm>
          <a:prstGeom prst="wedgeEllipseCallout">
            <a:avLst>
              <a:gd name="adj1" fmla="val -54622"/>
              <a:gd name="adj2" fmla="val 15790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Этим глазом он мигает. Строго нас предупреждает: Чтобы был счастливым путь. Повнимательнее будь! Что за цвет?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71B3C8-F9AF-405F-8753-AE25135F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r="30072"/>
          <a:stretch/>
        </p:blipFill>
        <p:spPr>
          <a:xfrm>
            <a:off x="8595521" y="245701"/>
            <a:ext cx="2706965" cy="6286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5E2885-CBCE-49A0-900C-B4A814B74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9" t="11082" r="39293" b="64930"/>
          <a:stretch/>
        </p:blipFill>
        <p:spPr>
          <a:xfrm>
            <a:off x="9127424" y="916654"/>
            <a:ext cx="1540576" cy="1576441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B706EA-5AB5-4608-A9A4-CCABC882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65626" r="39037" b="10440"/>
          <a:stretch/>
        </p:blipFill>
        <p:spPr>
          <a:xfrm>
            <a:off x="9110805" y="4358253"/>
            <a:ext cx="1557195" cy="1507959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E9D27D-DDDF-4B0C-8548-01662FFB2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7461" l="33594" r="79883">
                        <a14:foregroundMark x1="44727" y1="7227" x2="44727" y2="7227"/>
                        <a14:foregroundMark x1="45703" y1="3320" x2="45703" y2="3320"/>
                        <a14:foregroundMark x1="79492" y1="11523" x2="79492" y2="11523"/>
                        <a14:foregroundMark x1="57031" y1="22070" x2="57031" y2="22070"/>
                        <a14:foregroundMark x1="57422" y1="23828" x2="57422" y2="23828"/>
                        <a14:foregroundMark x1="68555" y1="29297" x2="68555" y2="29297"/>
                        <a14:foregroundMark x1="71094" y1="27734" x2="71484" y2="27734"/>
                        <a14:foregroundMark x1="47852" y1="48438" x2="47266" y2="46289"/>
                        <a14:foregroundMark x1="50195" y1="55664" x2="44727" y2="46094"/>
                        <a14:foregroundMark x1="44727" y1="46094" x2="43555" y2="50195"/>
                        <a14:foregroundMark x1="33594" y1="44141" x2="33594" y2="44141"/>
                        <a14:foregroundMark x1="54102" y1="22070" x2="54102" y2="22070"/>
                        <a14:foregroundMark x1="45898" y1="74805" x2="47852" y2="85938"/>
                        <a14:foregroundMark x1="47852" y1="85938" x2="47070" y2="86719"/>
                        <a14:foregroundMark x1="45313" y1="81250" x2="46094" y2="70898"/>
                        <a14:foregroundMark x1="46094" y1="70898" x2="45898" y2="70898"/>
                        <a14:foregroundMark x1="51563" y1="96289" x2="47656" y2="86914"/>
                        <a14:foregroundMark x1="53125" y1="96094" x2="48047" y2="95508"/>
                        <a14:foregroundMark x1="49805" y1="96289" x2="49805" y2="96289"/>
                        <a14:foregroundMark x1="50977" y1="97266" x2="50977" y2="97266"/>
                        <a14:foregroundMark x1="50977" y1="97461" x2="50977" y2="97461"/>
                        <a14:foregroundMark x1="44336" y1="93359" x2="44336" y2="93359"/>
                        <a14:foregroundMark x1="53906" y1="97070" x2="53906" y2="97070"/>
                        <a14:foregroundMark x1="54297" y1="96094" x2="54297" y2="96094"/>
                        <a14:foregroundMark x1="54297" y1="95117" x2="54297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1" t="1" r="13977" b="2184"/>
          <a:stretch/>
        </p:blipFill>
        <p:spPr>
          <a:xfrm flipH="1">
            <a:off x="662828" y="1605505"/>
            <a:ext cx="2706964" cy="51430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565379-DCC8-4337-9632-3450D7B5F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38452" r="39546" b="37561"/>
          <a:stretch/>
        </p:blipFill>
        <p:spPr>
          <a:xfrm>
            <a:off x="9159219" y="2669075"/>
            <a:ext cx="1476985" cy="1507959"/>
          </a:xfrm>
          <a:prstGeom prst="ellipse">
            <a:avLst/>
          </a:prstGeom>
        </p:spPr>
      </p:pic>
      <p:pic>
        <p:nvPicPr>
          <p:cNvPr id="13" name="Рисунок 12">
            <a:hlinkClick r:id="rId6" action="ppaction://hlinksldjump"/>
            <a:extLst>
              <a:ext uri="{FF2B5EF4-FFF2-40B4-BE49-F238E27FC236}">
                <a16:creationId xmlns:a16="http://schemas.microsoft.com/office/drawing/2014/main" id="{76413E25-3338-4651-B030-B14DD0E0D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6459" y="0"/>
            <a:ext cx="9242474" cy="68698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71B3C8-F9AF-405F-8753-AE25135F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r="30072"/>
          <a:stretch/>
        </p:blipFill>
        <p:spPr>
          <a:xfrm>
            <a:off x="8595521" y="245701"/>
            <a:ext cx="2706965" cy="6286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5E2885-CBCE-49A0-900C-B4A814B74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9" t="11082" r="39293" b="64930"/>
          <a:stretch/>
        </p:blipFill>
        <p:spPr>
          <a:xfrm>
            <a:off x="9127424" y="916654"/>
            <a:ext cx="1540576" cy="1576441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565379-DCC8-4337-9632-3450D7B5F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38452" r="39546" b="37561"/>
          <a:stretch/>
        </p:blipFill>
        <p:spPr>
          <a:xfrm>
            <a:off x="9159219" y="2669075"/>
            <a:ext cx="1476985" cy="1507959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B706EA-5AB5-4608-A9A4-CCABC882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65626" r="39037" b="10440"/>
          <a:stretch/>
        </p:blipFill>
        <p:spPr>
          <a:xfrm>
            <a:off x="9110805" y="4358253"/>
            <a:ext cx="1557195" cy="1507959"/>
          </a:xfrm>
          <a:prstGeom prst="ellipse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7D648-E853-40F7-B537-D3F415BD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304" y="2493095"/>
            <a:ext cx="2731245" cy="4291956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46625" y="72950"/>
            <a:ext cx="5564238" cy="5156776"/>
          </a:xfrm>
          <a:prstGeom prst="wedgeEllipseCallout">
            <a:avLst>
              <a:gd name="adj1" fmla="val -47887"/>
              <a:gd name="adj2" fmla="val 35242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Чтобы был счастливым путь.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Повнимательнее будь!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И не бегай, не играй,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Где автобус и трамвай!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Будь, малыш, всегда смышленый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И шагай на свет …?</a:t>
            </a:r>
          </a:p>
        </p:txBody>
      </p:sp>
      <p:pic>
        <p:nvPicPr>
          <p:cNvPr id="10" name="Рисунок 9">
            <a:hlinkClick r:id="rId5" action="ppaction://hlinksldjump"/>
            <a:extLst>
              <a:ext uri="{FF2B5EF4-FFF2-40B4-BE49-F238E27FC236}">
                <a16:creationId xmlns:a16="http://schemas.microsoft.com/office/drawing/2014/main" id="{D748C0AC-7E32-4982-AD91-872A4F19F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-22116" y="0"/>
            <a:ext cx="9242474" cy="68698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71B3C8-F9AF-405F-8753-AE25135F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r="30072"/>
          <a:stretch/>
        </p:blipFill>
        <p:spPr>
          <a:xfrm>
            <a:off x="8355755" y="285750"/>
            <a:ext cx="2706965" cy="6286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7D648-E853-40F7-B537-D3F415BD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304" y="2493095"/>
            <a:ext cx="2731245" cy="429195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C8E1D8D-382D-4632-AE8A-E6221ACCD9C0}"/>
              </a:ext>
            </a:extLst>
          </p:cNvPr>
          <p:cNvSpPr/>
          <p:nvPr/>
        </p:nvSpPr>
        <p:spPr>
          <a:xfrm>
            <a:off x="8355755" y="285750"/>
            <a:ext cx="2919226" cy="6415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4" name="Рисунок 13">
            <a:hlinkClick r:id="rId5" action="ppaction://hlinksldjump"/>
            <a:extLst>
              <a:ext uri="{FF2B5EF4-FFF2-40B4-BE49-F238E27FC236}">
                <a16:creationId xmlns:a16="http://schemas.microsoft.com/office/drawing/2014/main" id="{C3E8BE0E-E372-418D-9FA1-716D097DE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46625" y="542440"/>
            <a:ext cx="4996869" cy="4687285"/>
          </a:xfrm>
          <a:prstGeom prst="wedgeEllipseCallout">
            <a:avLst>
              <a:gd name="adj1" fmla="val -47887"/>
              <a:gd name="adj2" fmla="val 35242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Железная сова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 ветке, у дороги,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Три глаза разноцветных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Смотрят очень строго.</a:t>
            </a:r>
          </a:p>
        </p:txBody>
      </p:sp>
    </p:spTree>
    <p:extLst>
      <p:ext uri="{BB962C8B-B14F-4D97-AF65-F5344CB8AC3E}">
        <p14:creationId xmlns:p14="http://schemas.microsoft.com/office/powerpoint/2010/main" val="10115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B64A4-9F92-48B3-A828-2302C1AB0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89" y="1332905"/>
            <a:ext cx="4260234" cy="4452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FF950-5637-4DD4-8DA8-EC037AF21B67}"/>
              </a:ext>
            </a:extLst>
          </p:cNvPr>
          <p:cNvSpPr txBox="1"/>
          <p:nvPr/>
        </p:nvSpPr>
        <p:spPr>
          <a:xfrm>
            <a:off x="1968285" y="914399"/>
            <a:ext cx="60753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Ура! </a:t>
            </a:r>
          </a:p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Молодцы! </a:t>
            </a:r>
          </a:p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Вы справились со всеми заданиями!!!</a:t>
            </a:r>
          </a:p>
        </p:txBody>
      </p:sp>
    </p:spTree>
    <p:extLst>
      <p:ext uri="{BB962C8B-B14F-4D97-AF65-F5344CB8AC3E}">
        <p14:creationId xmlns:p14="http://schemas.microsoft.com/office/powerpoint/2010/main" val="219277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6D6247-6807-4F79-839C-C40A47107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0"/>
            <a:ext cx="9242474" cy="68698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8F835-07CD-41F1-8E98-D422986E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9242474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использованию игры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EE789-7599-46D2-B2BA-A6BD59A6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650" y="1594779"/>
            <a:ext cx="987435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закрепление знаний правил безопасного поведения на дороге.</a:t>
            </a:r>
            <a:endParaRPr lang="ru-RU" sz="31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1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/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закреплять знание дорожных знаков; 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развитие внимательного поведения на дороге; </a:t>
            </a:r>
          </a:p>
          <a:p>
            <a:pPr marL="0" indent="0"/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воспитывать дружелюбие, умение работать в группах.</a:t>
            </a:r>
          </a:p>
          <a:p>
            <a:pPr marL="0" indent="0"/>
            <a:endParaRPr lang="ru-RU" sz="3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r>
              <a:rPr lang="ru-RU" sz="31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д</a:t>
            </a:r>
            <a:r>
              <a:rPr lang="ru-RU" sz="31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ети отвечают на вопросы игры, за это получают жетоны. Кто больше получил выигрывает. </a:t>
            </a:r>
            <a:r>
              <a:rPr lang="ru-RU" sz="31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Переход к следующему заданию только после правильного ответа.</a:t>
            </a:r>
            <a:endParaRPr lang="ru-RU" sz="31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Усложнение</a:t>
            </a:r>
            <a:r>
              <a:rPr lang="ru-RU" sz="31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Соревнование между командами.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44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C7A622-6A43-4C80-A3F4-27747DEA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"/>
            <a:ext cx="12192000" cy="6847450"/>
          </a:xfrm>
          <a:prstGeom prst="rect">
            <a:avLst/>
          </a:prstGeom>
        </p:spPr>
      </p:pic>
      <p:sp>
        <p:nvSpPr>
          <p:cNvPr id="8" name="Овал 7">
            <a:hlinkClick r:id="rId3" action="ppaction://hlinksldjump"/>
            <a:extLst>
              <a:ext uri="{FF2B5EF4-FFF2-40B4-BE49-F238E27FC236}">
                <a16:creationId xmlns:a16="http://schemas.microsoft.com/office/drawing/2014/main" id="{F0C830EB-000F-464F-96CB-854C3145EE91}"/>
              </a:ext>
            </a:extLst>
          </p:cNvPr>
          <p:cNvSpPr/>
          <p:nvPr/>
        </p:nvSpPr>
        <p:spPr>
          <a:xfrm>
            <a:off x="209841" y="4726745"/>
            <a:ext cx="1602549" cy="144897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Овал 14">
            <a:hlinkClick r:id="rId4" action="ppaction://hlinksldjump"/>
            <a:extLst>
              <a:ext uri="{FF2B5EF4-FFF2-40B4-BE49-F238E27FC236}">
                <a16:creationId xmlns:a16="http://schemas.microsoft.com/office/drawing/2014/main" id="{504B16E5-8609-4CCA-BBA4-E56F17F2C863}"/>
              </a:ext>
            </a:extLst>
          </p:cNvPr>
          <p:cNvSpPr/>
          <p:nvPr/>
        </p:nvSpPr>
        <p:spPr>
          <a:xfrm>
            <a:off x="9906001" y="4327579"/>
            <a:ext cx="1181687" cy="105507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Овал 15">
            <a:hlinkClick r:id="rId5" action="ppaction://hlinksldjump"/>
            <a:extLst>
              <a:ext uri="{FF2B5EF4-FFF2-40B4-BE49-F238E27FC236}">
                <a16:creationId xmlns:a16="http://schemas.microsoft.com/office/drawing/2014/main" id="{CAB6F85D-76FA-4BD2-B6B6-E6002169318C}"/>
              </a:ext>
            </a:extLst>
          </p:cNvPr>
          <p:cNvSpPr/>
          <p:nvPr/>
        </p:nvSpPr>
        <p:spPr>
          <a:xfrm>
            <a:off x="4121833" y="4056772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Овал 16">
            <a:hlinkClick r:id="rId6" action="ppaction://hlinksldjump"/>
            <a:extLst>
              <a:ext uri="{FF2B5EF4-FFF2-40B4-BE49-F238E27FC236}">
                <a16:creationId xmlns:a16="http://schemas.microsoft.com/office/drawing/2014/main" id="{59B575D1-420C-443C-A093-438D2563F0FA}"/>
              </a:ext>
            </a:extLst>
          </p:cNvPr>
          <p:cNvSpPr/>
          <p:nvPr/>
        </p:nvSpPr>
        <p:spPr>
          <a:xfrm>
            <a:off x="5383237" y="5382656"/>
            <a:ext cx="1181687" cy="105507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Овал 17">
            <a:hlinkClick r:id="rId7" action="ppaction://hlinksldjump"/>
            <a:extLst>
              <a:ext uri="{FF2B5EF4-FFF2-40B4-BE49-F238E27FC236}">
                <a16:creationId xmlns:a16="http://schemas.microsoft.com/office/drawing/2014/main" id="{D15BE0AA-DE61-46CF-8907-7294C5EFBE9D}"/>
              </a:ext>
            </a:extLst>
          </p:cNvPr>
          <p:cNvSpPr/>
          <p:nvPr/>
        </p:nvSpPr>
        <p:spPr>
          <a:xfrm>
            <a:off x="7071359" y="4584311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Овал 18">
            <a:hlinkClick r:id="rId8" action="ppaction://hlinksldjump"/>
            <a:extLst>
              <a:ext uri="{FF2B5EF4-FFF2-40B4-BE49-F238E27FC236}">
                <a16:creationId xmlns:a16="http://schemas.microsoft.com/office/drawing/2014/main" id="{154D8DF3-DA1B-4710-8B3E-0BDB482902B1}"/>
              </a:ext>
            </a:extLst>
          </p:cNvPr>
          <p:cNvSpPr/>
          <p:nvPr/>
        </p:nvSpPr>
        <p:spPr>
          <a:xfrm>
            <a:off x="8873197" y="5489914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Овал 19">
            <a:hlinkClick r:id="rId9" action="ppaction://hlinksldjump"/>
            <a:extLst>
              <a:ext uri="{FF2B5EF4-FFF2-40B4-BE49-F238E27FC236}">
                <a16:creationId xmlns:a16="http://schemas.microsoft.com/office/drawing/2014/main" id="{FD25A30E-C696-4219-B9C8-69484AC3844A}"/>
              </a:ext>
            </a:extLst>
          </p:cNvPr>
          <p:cNvSpPr/>
          <p:nvPr/>
        </p:nvSpPr>
        <p:spPr>
          <a:xfrm>
            <a:off x="10421816" y="2494665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Овал 20">
            <a:hlinkClick r:id="rId10" action="ppaction://hlinksldjump"/>
            <a:extLst>
              <a:ext uri="{FF2B5EF4-FFF2-40B4-BE49-F238E27FC236}">
                <a16:creationId xmlns:a16="http://schemas.microsoft.com/office/drawing/2014/main" id="{D846B756-85D5-490F-9A59-7FE38D517A7B}"/>
              </a:ext>
            </a:extLst>
          </p:cNvPr>
          <p:cNvSpPr/>
          <p:nvPr/>
        </p:nvSpPr>
        <p:spPr>
          <a:xfrm>
            <a:off x="8151494" y="714815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Овал 21">
            <a:hlinkClick r:id="rId11" action="ppaction://hlinksldjump"/>
            <a:extLst>
              <a:ext uri="{FF2B5EF4-FFF2-40B4-BE49-F238E27FC236}">
                <a16:creationId xmlns:a16="http://schemas.microsoft.com/office/drawing/2014/main" id="{E4C3EE0A-52DD-4784-B239-11B658AF70E6}"/>
              </a:ext>
            </a:extLst>
          </p:cNvPr>
          <p:cNvSpPr/>
          <p:nvPr/>
        </p:nvSpPr>
        <p:spPr>
          <a:xfrm>
            <a:off x="2572040" y="4962375"/>
            <a:ext cx="1181687" cy="105507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Овал 22">
            <a:hlinkClick r:id="rId12" action="ppaction://hlinksldjump"/>
            <a:extLst>
              <a:ext uri="{FF2B5EF4-FFF2-40B4-BE49-F238E27FC236}">
                <a16:creationId xmlns:a16="http://schemas.microsoft.com/office/drawing/2014/main" id="{3537272E-B748-478C-9D81-F046039DBEE4}"/>
              </a:ext>
            </a:extLst>
          </p:cNvPr>
          <p:cNvSpPr/>
          <p:nvPr/>
        </p:nvSpPr>
        <p:spPr>
          <a:xfrm>
            <a:off x="9906001" y="919365"/>
            <a:ext cx="1181687" cy="105507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4" name="Овал 23">
            <a:hlinkClick r:id="rId13" action="ppaction://hlinksldjump"/>
            <a:extLst>
              <a:ext uri="{FF2B5EF4-FFF2-40B4-BE49-F238E27FC236}">
                <a16:creationId xmlns:a16="http://schemas.microsoft.com/office/drawing/2014/main" id="{F3F707C6-1516-4962-BE09-8F714D261E35}"/>
              </a:ext>
            </a:extLst>
          </p:cNvPr>
          <p:cNvSpPr/>
          <p:nvPr/>
        </p:nvSpPr>
        <p:spPr>
          <a:xfrm>
            <a:off x="6182896" y="1370720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25" name="Овал 24">
            <a:hlinkClick r:id="rId14" action="ppaction://hlinksldjump"/>
            <a:extLst>
              <a:ext uri="{FF2B5EF4-FFF2-40B4-BE49-F238E27FC236}">
                <a16:creationId xmlns:a16="http://schemas.microsoft.com/office/drawing/2014/main" id="{BC0C8C90-2A8D-43F7-9B3E-6C77CCD5A452}"/>
              </a:ext>
            </a:extLst>
          </p:cNvPr>
          <p:cNvSpPr/>
          <p:nvPr/>
        </p:nvSpPr>
        <p:spPr>
          <a:xfrm>
            <a:off x="4505103" y="315643"/>
            <a:ext cx="1181687" cy="105507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6" name="Овал 25">
            <a:hlinkClick r:id="rId15" action="ppaction://hlinksldjump"/>
            <a:extLst>
              <a:ext uri="{FF2B5EF4-FFF2-40B4-BE49-F238E27FC236}">
                <a16:creationId xmlns:a16="http://schemas.microsoft.com/office/drawing/2014/main" id="{169A1D69-7C58-49B8-86C8-C57131BC854C}"/>
              </a:ext>
            </a:extLst>
          </p:cNvPr>
          <p:cNvSpPr/>
          <p:nvPr/>
        </p:nvSpPr>
        <p:spPr>
          <a:xfrm>
            <a:off x="2827309" y="1439588"/>
            <a:ext cx="1181687" cy="1055077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27" name="Овал 26">
            <a:hlinkClick r:id="rId16" action="ppaction://hlinksldjump"/>
            <a:extLst>
              <a:ext uri="{FF2B5EF4-FFF2-40B4-BE49-F238E27FC236}">
                <a16:creationId xmlns:a16="http://schemas.microsoft.com/office/drawing/2014/main" id="{8FB33D38-4650-4DB0-B8A2-87DA96BF095C}"/>
              </a:ext>
            </a:extLst>
          </p:cNvPr>
          <p:cNvSpPr/>
          <p:nvPr/>
        </p:nvSpPr>
        <p:spPr>
          <a:xfrm>
            <a:off x="284422" y="288672"/>
            <a:ext cx="1602549" cy="144897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96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0"/>
            <a:ext cx="9242474" cy="68698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A1A5AF-E017-469B-9A00-194238E6F6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94"/>
          <a:stretch/>
        </p:blipFill>
        <p:spPr>
          <a:xfrm>
            <a:off x="5248861" y="549884"/>
            <a:ext cx="4582373" cy="537261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1BA19AE-6759-4FE9-91E4-5EDD50D5354C}"/>
              </a:ext>
            </a:extLst>
          </p:cNvPr>
          <p:cNvSpPr/>
          <p:nvPr/>
        </p:nvSpPr>
        <p:spPr>
          <a:xfrm>
            <a:off x="10089604" y="1259343"/>
            <a:ext cx="1602549" cy="144897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нет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707C28A-D27B-40E7-B23F-9A7A8CAE4F6B}"/>
              </a:ext>
            </a:extLst>
          </p:cNvPr>
          <p:cNvSpPr/>
          <p:nvPr/>
        </p:nvSpPr>
        <p:spPr>
          <a:xfrm>
            <a:off x="10089604" y="3429000"/>
            <a:ext cx="1602549" cy="144897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DCF56E-3739-46E3-A710-B0F49150A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69" y="2047851"/>
            <a:ext cx="2133600" cy="4143375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F6C4B1E1-96D7-48C5-B1E5-018A1F0A1EF9}"/>
              </a:ext>
            </a:extLst>
          </p:cNvPr>
          <p:cNvSpPr/>
          <p:nvPr/>
        </p:nvSpPr>
        <p:spPr>
          <a:xfrm>
            <a:off x="2517169" y="666774"/>
            <a:ext cx="2731692" cy="2041539"/>
          </a:xfrm>
          <a:prstGeom prst="wedgeEllipseCallout">
            <a:avLst>
              <a:gd name="adj1" fmla="val 6605"/>
              <a:gd name="adj2" fmla="val 94073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Правильно ведет себя девочка на дороге?</a:t>
            </a:r>
          </a:p>
        </p:txBody>
      </p:sp>
      <p:pic>
        <p:nvPicPr>
          <p:cNvPr id="9" name="Рисунок 8">
            <a:hlinkClick r:id="rId6" action="ppaction://hlinksldjump"/>
            <a:extLst>
              <a:ext uri="{FF2B5EF4-FFF2-40B4-BE49-F238E27FC236}">
                <a16:creationId xmlns:a16="http://schemas.microsoft.com/office/drawing/2014/main" id="{459EE5B9-F5D5-48CE-87BD-1F014E94B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0"/>
            <a:ext cx="9242474" cy="686989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1BA19AE-6759-4FE9-91E4-5EDD50D5354C}"/>
              </a:ext>
            </a:extLst>
          </p:cNvPr>
          <p:cNvSpPr/>
          <p:nvPr/>
        </p:nvSpPr>
        <p:spPr>
          <a:xfrm>
            <a:off x="10089604" y="1259343"/>
            <a:ext cx="1602549" cy="144897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>
                <a:solidFill>
                  <a:prstClr val="white"/>
                </a:solidFill>
                <a:latin typeface="Arial Black" panose="020B0A04020102020204" pitchFamily="34" charset="0"/>
              </a:rPr>
              <a:t>нет</a:t>
            </a:r>
            <a:endParaRPr lang="ru-RU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B0947-07D6-46D9-9B6F-178EC4325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7" t="2161" r="5043" b="13700"/>
          <a:stretch/>
        </p:blipFill>
        <p:spPr>
          <a:xfrm>
            <a:off x="5316313" y="438674"/>
            <a:ext cx="4582373" cy="54577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7DD32-5924-46FF-996C-5173E0F02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80" y="2280112"/>
            <a:ext cx="2731692" cy="4294914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F6C4B1E1-96D7-48C5-B1E5-018A1F0A1EF9}"/>
              </a:ext>
            </a:extLst>
          </p:cNvPr>
          <p:cNvSpPr/>
          <p:nvPr/>
        </p:nvSpPr>
        <p:spPr>
          <a:xfrm>
            <a:off x="2592642" y="238573"/>
            <a:ext cx="2731692" cy="2041539"/>
          </a:xfrm>
          <a:prstGeom prst="wedgeEllipseCallout">
            <a:avLst>
              <a:gd name="adj1" fmla="val -9309"/>
              <a:gd name="adj2" fmla="val 80856"/>
            </a:avLst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Правильно ведет себя девочка на дороге?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707C28A-D27B-40E7-B23F-9A7A8CAE4F6B}"/>
              </a:ext>
            </a:extLst>
          </p:cNvPr>
          <p:cNvSpPr/>
          <p:nvPr/>
        </p:nvSpPr>
        <p:spPr>
          <a:xfrm>
            <a:off x="10089604" y="3429000"/>
            <a:ext cx="1602549" cy="144897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>
                <a:solidFill>
                  <a:prstClr val="white"/>
                </a:solidFill>
                <a:latin typeface="Arial Black" panose="020B0A04020102020204" pitchFamily="34" charset="0"/>
              </a:rPr>
              <a:t>да</a:t>
            </a:r>
            <a:endParaRPr lang="ru-RU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Хорда 15">
            <a:extLst>
              <a:ext uri="{FF2B5EF4-FFF2-40B4-BE49-F238E27FC236}">
                <a16:creationId xmlns:a16="http://schemas.microsoft.com/office/drawing/2014/main" id="{555C2E4E-17C3-4387-A487-0BDFA0299D85}"/>
              </a:ext>
            </a:extLst>
          </p:cNvPr>
          <p:cNvSpPr/>
          <p:nvPr/>
        </p:nvSpPr>
        <p:spPr>
          <a:xfrm rot="17846764">
            <a:off x="9342665" y="1034442"/>
            <a:ext cx="376569" cy="349748"/>
          </a:xfrm>
          <a:prstGeom prst="chord">
            <a:avLst>
              <a:gd name="adj1" fmla="val 2700000"/>
              <a:gd name="adj2" fmla="val 16490306"/>
            </a:avLst>
          </a:prstGeom>
          <a:solidFill>
            <a:srgbClr val="38EA00"/>
          </a:solidFill>
          <a:ln>
            <a:solidFill>
              <a:srgbClr val="38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>
            <a:extLst>
              <a:ext uri="{FF2B5EF4-FFF2-40B4-BE49-F238E27FC236}">
                <a16:creationId xmlns:a16="http://schemas.microsoft.com/office/drawing/2014/main" id="{A22BC44C-CFC5-44F7-A11E-0ECB6CEDECE7}"/>
              </a:ext>
            </a:extLst>
          </p:cNvPr>
          <p:cNvSpPr/>
          <p:nvPr/>
        </p:nvSpPr>
        <p:spPr>
          <a:xfrm rot="17846764">
            <a:off x="9342664" y="567412"/>
            <a:ext cx="376569" cy="349748"/>
          </a:xfrm>
          <a:prstGeom prst="chord">
            <a:avLst>
              <a:gd name="adj1" fmla="val 2700000"/>
              <a:gd name="adj2" fmla="val 16295895"/>
            </a:avLst>
          </a:prstGeom>
          <a:solidFill>
            <a:srgbClr val="9F6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rId6" action="ppaction://hlinksldjump"/>
            <a:extLst>
              <a:ext uri="{FF2B5EF4-FFF2-40B4-BE49-F238E27FC236}">
                <a16:creationId xmlns:a16="http://schemas.microsoft.com/office/drawing/2014/main" id="{D96A5CD3-739B-4F10-A657-BC91C3AAA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4884" y="0"/>
            <a:ext cx="9242474" cy="686989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707C28A-D27B-40E7-B23F-9A7A8CAE4F6B}"/>
              </a:ext>
            </a:extLst>
          </p:cNvPr>
          <p:cNvSpPr/>
          <p:nvPr/>
        </p:nvSpPr>
        <p:spPr>
          <a:xfrm>
            <a:off x="10089604" y="3429000"/>
            <a:ext cx="1602549" cy="144897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>
                <a:solidFill>
                  <a:prstClr val="white"/>
                </a:solidFill>
                <a:latin typeface="Arial Black" panose="020B0A04020102020204" pitchFamily="34" charset="0"/>
              </a:rPr>
              <a:t>да</a:t>
            </a:r>
            <a:endParaRPr lang="ru-RU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F6C4B1E1-96D7-48C5-B1E5-018A1F0A1EF9}"/>
              </a:ext>
            </a:extLst>
          </p:cNvPr>
          <p:cNvSpPr/>
          <p:nvPr/>
        </p:nvSpPr>
        <p:spPr>
          <a:xfrm>
            <a:off x="2517169" y="666774"/>
            <a:ext cx="2731692" cy="2041539"/>
          </a:xfrm>
          <a:prstGeom prst="wedgeEllipseCallout">
            <a:avLst>
              <a:gd name="adj1" fmla="val -26321"/>
              <a:gd name="adj2" fmla="val 62500"/>
            </a:avLst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Правильно ведет себя мальчик на дороге?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99ED10-46E7-4C98-A89A-6652DDCE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067" r="1288" b="7307"/>
          <a:stretch/>
        </p:blipFill>
        <p:spPr>
          <a:xfrm>
            <a:off x="5387701" y="287402"/>
            <a:ext cx="4544881" cy="56529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2B891-04D7-42A4-87D9-9F6063CDD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8" y="1782538"/>
            <a:ext cx="4314425" cy="4314425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1BA19AE-6759-4FE9-91E4-5EDD50D5354C}"/>
              </a:ext>
            </a:extLst>
          </p:cNvPr>
          <p:cNvSpPr/>
          <p:nvPr/>
        </p:nvSpPr>
        <p:spPr>
          <a:xfrm>
            <a:off x="10089604" y="1259343"/>
            <a:ext cx="1602549" cy="144897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>
                <a:solidFill>
                  <a:prstClr val="white"/>
                </a:solidFill>
                <a:latin typeface="Arial Black" panose="020B0A04020102020204" pitchFamily="34" charset="0"/>
              </a:rPr>
              <a:t>нет</a:t>
            </a:r>
            <a:endParaRPr lang="ru-RU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hlinkClick r:id="rId6" action="ppaction://hlinksldjump"/>
            <a:extLst>
              <a:ext uri="{FF2B5EF4-FFF2-40B4-BE49-F238E27FC236}">
                <a16:creationId xmlns:a16="http://schemas.microsoft.com/office/drawing/2014/main" id="{7949C380-5467-4A81-ABCB-B01EA8AC5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0"/>
            <a:ext cx="9242474" cy="6869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C24343-53E1-467D-B3B3-0C73F7E02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17" y="1244427"/>
            <a:ext cx="6292237" cy="6292237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3707C28A-D27B-40E7-B23F-9A7A8CAE4F6B}"/>
              </a:ext>
            </a:extLst>
          </p:cNvPr>
          <p:cNvSpPr/>
          <p:nvPr/>
        </p:nvSpPr>
        <p:spPr>
          <a:xfrm>
            <a:off x="10089604" y="3429000"/>
            <a:ext cx="1602549" cy="144897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>
                <a:solidFill>
                  <a:prstClr val="white"/>
                </a:solidFill>
                <a:latin typeface="Arial Black" panose="020B0A04020102020204" pitchFamily="34" charset="0"/>
              </a:rPr>
              <a:t>да</a:t>
            </a:r>
            <a:endParaRPr lang="ru-RU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F6C4B1E1-96D7-48C5-B1E5-018A1F0A1EF9}"/>
              </a:ext>
            </a:extLst>
          </p:cNvPr>
          <p:cNvSpPr/>
          <p:nvPr/>
        </p:nvSpPr>
        <p:spPr>
          <a:xfrm>
            <a:off x="2624402" y="666774"/>
            <a:ext cx="2731692" cy="2041539"/>
          </a:xfrm>
          <a:prstGeom prst="wedgeEllipseCallout">
            <a:avLst>
              <a:gd name="adj1" fmla="val -14483"/>
              <a:gd name="adj2" fmla="val 95402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Правильно ведет себя мальчик на дороге?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E649B-931A-41F7-8C0C-5856F89D2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" t="533" r="1566" b="14484"/>
          <a:stretch/>
        </p:blipFill>
        <p:spPr>
          <a:xfrm>
            <a:off x="5369221" y="285310"/>
            <a:ext cx="4694128" cy="565292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1BA19AE-6759-4FE9-91E4-5EDD50D5354C}"/>
              </a:ext>
            </a:extLst>
          </p:cNvPr>
          <p:cNvSpPr/>
          <p:nvPr/>
        </p:nvSpPr>
        <p:spPr>
          <a:xfrm>
            <a:off x="10089604" y="1259343"/>
            <a:ext cx="1602549" cy="144897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>
                <a:solidFill>
                  <a:prstClr val="white"/>
                </a:solidFill>
                <a:latin typeface="Arial Black" panose="020B0A04020102020204" pitchFamily="34" charset="0"/>
              </a:rPr>
              <a:t>нет</a:t>
            </a:r>
            <a:endParaRPr lang="ru-RU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hlinkClick r:id="rId6" action="ppaction://hlinksldjump"/>
            <a:extLst>
              <a:ext uri="{FF2B5EF4-FFF2-40B4-BE49-F238E27FC236}">
                <a16:creationId xmlns:a16="http://schemas.microsoft.com/office/drawing/2014/main" id="{C762988F-F1B8-4CBD-840D-302D61C67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00" y="5873858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B41F8-2F43-4A3C-A826-FB447244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01" y="1651306"/>
            <a:ext cx="6378353" cy="5005907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5B9BBCF7-E233-4BC6-A972-76618C9A473C}"/>
              </a:ext>
            </a:extLst>
          </p:cNvPr>
          <p:cNvSpPr/>
          <p:nvPr/>
        </p:nvSpPr>
        <p:spPr>
          <a:xfrm>
            <a:off x="9743608" y="1873771"/>
            <a:ext cx="1349114" cy="167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FEF295-21EF-486E-AAE6-DEF6D6D9C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91" y="156148"/>
            <a:ext cx="1475317" cy="1339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561AE-5CD8-41B8-8D29-C204A2D85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42" y="175777"/>
            <a:ext cx="1421638" cy="1367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F4DC54-8079-4854-AB36-73AF6C2B6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70" y="183990"/>
            <a:ext cx="1359487" cy="13594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05EDB4-AA6A-4E1F-9D4D-02546B1515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97461" l="33594" r="79883">
                        <a14:foregroundMark x1="44727" y1="7227" x2="44727" y2="7227"/>
                        <a14:foregroundMark x1="45703" y1="3320" x2="45703" y2="3320"/>
                        <a14:foregroundMark x1="79492" y1="11523" x2="79492" y2="11523"/>
                        <a14:foregroundMark x1="57031" y1="22070" x2="57031" y2="22070"/>
                        <a14:foregroundMark x1="57422" y1="23828" x2="57422" y2="23828"/>
                        <a14:foregroundMark x1="68555" y1="29297" x2="68555" y2="29297"/>
                        <a14:foregroundMark x1="71094" y1="27734" x2="71484" y2="27734"/>
                        <a14:foregroundMark x1="47852" y1="48438" x2="47266" y2="46289"/>
                        <a14:foregroundMark x1="50195" y1="55664" x2="44727" y2="46094"/>
                        <a14:foregroundMark x1="44727" y1="46094" x2="43555" y2="50195"/>
                        <a14:foregroundMark x1="33594" y1="44141" x2="33594" y2="44141"/>
                        <a14:foregroundMark x1="54102" y1="22070" x2="54102" y2="22070"/>
                        <a14:foregroundMark x1="45898" y1="74805" x2="47852" y2="85938"/>
                        <a14:foregroundMark x1="47852" y1="85938" x2="47070" y2="86719"/>
                        <a14:foregroundMark x1="45313" y1="81250" x2="46094" y2="70898"/>
                        <a14:foregroundMark x1="46094" y1="70898" x2="45898" y2="70898"/>
                        <a14:foregroundMark x1="51563" y1="96289" x2="47656" y2="86914"/>
                        <a14:foregroundMark x1="53125" y1="96094" x2="48047" y2="95508"/>
                        <a14:foregroundMark x1="49805" y1="96289" x2="49805" y2="96289"/>
                        <a14:foregroundMark x1="50977" y1="97266" x2="50977" y2="97266"/>
                        <a14:foregroundMark x1="50977" y1="97461" x2="50977" y2="97461"/>
                        <a14:foregroundMark x1="44336" y1="93359" x2="44336" y2="93359"/>
                        <a14:foregroundMark x1="53906" y1="97070" x2="53906" y2="97070"/>
                        <a14:foregroundMark x1="54297" y1="96094" x2="54297" y2="96094"/>
                        <a14:foregroundMark x1="54297" y1="95117" x2="54297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1" t="1" r="13977" b="2184"/>
          <a:stretch/>
        </p:blipFill>
        <p:spPr>
          <a:xfrm flipH="1">
            <a:off x="1846384" y="2203554"/>
            <a:ext cx="2344110" cy="4453659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21776" y="417859"/>
            <a:ext cx="2731692" cy="2041539"/>
          </a:xfrm>
          <a:prstGeom prst="wedgeEllipseCallout">
            <a:avLst>
              <a:gd name="adj1" fmla="val -13699"/>
              <a:gd name="adj2" fmla="val 85996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Какой дорожный знак спрятался?</a:t>
            </a:r>
          </a:p>
        </p:txBody>
      </p:sp>
      <p:pic>
        <p:nvPicPr>
          <p:cNvPr id="13" name="Рисунок 12">
            <a:hlinkClick r:id="rId9" action="ppaction://hlinksldjump"/>
            <a:extLst>
              <a:ext uri="{FF2B5EF4-FFF2-40B4-BE49-F238E27FC236}">
                <a16:creationId xmlns:a16="http://schemas.microsoft.com/office/drawing/2014/main" id="{04B3B451-C1C1-47D7-B223-E09DA3281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91" b="90455" l="9607" r="91703">
                        <a14:foregroundMark x1="51092" y1="48182" x2="24891" y2="46818"/>
                        <a14:foregroundMark x1="41048" y1="60455" x2="57642" y2="51818"/>
                        <a14:foregroundMark x1="57642" y1="48182" x2="55895" y2="79091"/>
                        <a14:foregroundMark x1="58952" y1="70455" x2="58952" y2="70455"/>
                        <a14:foregroundMark x1="60699" y1="55000" x2="60699" y2="55000"/>
                        <a14:foregroundMark x1="57642" y1="55000" x2="57642" y2="55000"/>
                        <a14:foregroundMark x1="57642" y1="55000" x2="57642" y2="50000"/>
                        <a14:foregroundMark x1="57642" y1="45000" x2="57642" y2="45000"/>
                        <a14:foregroundMark x1="42795" y1="36364" x2="37991" y2="36364"/>
                        <a14:foregroundMark x1="68996" y1="35000" x2="72052" y2="41818"/>
                        <a14:foregroundMark x1="45852" y1="65455" x2="45852" y2="65455"/>
                        <a14:foregroundMark x1="51092" y1="68636" x2="51092" y2="70455"/>
                        <a14:foregroundMark x1="47598" y1="72273" x2="45852" y2="72273"/>
                        <a14:foregroundMark x1="51092" y1="84091" x2="64192" y2="89091"/>
                        <a14:foregroundMark x1="41048" y1="4091" x2="60699" y2="12727"/>
                        <a14:foregroundMark x1="20087" y1="35000" x2="11790" y2="40000"/>
                        <a14:foregroundMark x1="83843" y1="38182" x2="88646" y2="61818"/>
                        <a14:foregroundMark x1="34498" y1="90909" x2="65502" y2="84091"/>
                        <a14:foregroundMark x1="62445" y1="72273" x2="67249" y2="56818"/>
                        <a14:foregroundMark x1="37991" y1="33182" x2="37991" y2="33182"/>
                        <a14:foregroundMark x1="21397" y1="45000" x2="21397" y2="45000"/>
                        <a14:foregroundMark x1="39738" y1="60455" x2="39738" y2="60455"/>
                        <a14:foregroundMark x1="91703" y1="50000" x2="91703" y2="48182"/>
                        <a14:foregroundMark x1="44541" y1="65455" x2="37991" y2="6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114" y="6031020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28AA1-3EE9-4918-BFB6-23EAF696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0" y="-11890"/>
            <a:ext cx="9242474" cy="6869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561AE-5CD8-41B8-8D29-C204A2D85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55" y="152469"/>
            <a:ext cx="1421638" cy="1367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F4DC54-8079-4854-AB36-73AF6C2B6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13" y="152469"/>
            <a:ext cx="1359487" cy="13594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E1E04-2AE6-4BE8-AC32-F049C9FBD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"/>
          <a:stretch/>
        </p:blipFill>
        <p:spPr>
          <a:xfrm>
            <a:off x="5514012" y="1739357"/>
            <a:ext cx="6493233" cy="4966174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096F529A-2B53-4584-B87E-7A2ADE2E9D26}"/>
              </a:ext>
            </a:extLst>
          </p:cNvPr>
          <p:cNvSpPr/>
          <p:nvPr/>
        </p:nvSpPr>
        <p:spPr>
          <a:xfrm>
            <a:off x="3121776" y="417859"/>
            <a:ext cx="2731692" cy="2041539"/>
          </a:xfrm>
          <a:prstGeom prst="wedgeEllipseCallout">
            <a:avLst>
              <a:gd name="adj1" fmla="val -13699"/>
              <a:gd name="adj2" fmla="val 85996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Какой дорожный знак спрятался?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35C08EF-725F-495A-8B13-7F74B820F473}"/>
              </a:ext>
            </a:extLst>
          </p:cNvPr>
          <p:cNvSpPr/>
          <p:nvPr/>
        </p:nvSpPr>
        <p:spPr>
          <a:xfrm>
            <a:off x="10522857" y="1886857"/>
            <a:ext cx="711200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D7F046-A6DB-4056-9BE6-63990B5A1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96" y="176509"/>
            <a:ext cx="1421639" cy="13114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E3BDF6-6DA3-4117-A064-383A0D491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9" b="93778" l="9778" r="89778">
                        <a14:foregroundMark x1="44000" y1="10222" x2="53333" y2="9333"/>
                        <a14:foregroundMark x1="47111" y1="8889" x2="48000" y2="5333"/>
                        <a14:foregroundMark x1="80889" y1="45778" x2="81333" y2="48444"/>
                        <a14:foregroundMark x1="75111" y1="40444" x2="75111" y2="40444"/>
                        <a14:foregroundMark x1="54222" y1="89333" x2="51556" y2="91556"/>
                        <a14:foregroundMark x1="40889" y1="93778" x2="39111" y2="91556"/>
                        <a14:foregroundMark x1="56444" y1="93333" x2="56444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459398"/>
            <a:ext cx="3589239" cy="3589239"/>
          </a:xfrm>
          <a:prstGeom prst="rect">
            <a:avLst/>
          </a:prstGeom>
        </p:spPr>
      </p:pic>
      <p:pic>
        <p:nvPicPr>
          <p:cNvPr id="16" name="Рисунок 15">
            <a:hlinkClick r:id="rId9" action="ppaction://hlinksldjump"/>
            <a:extLst>
              <a:ext uri="{FF2B5EF4-FFF2-40B4-BE49-F238E27FC236}">
                <a16:creationId xmlns:a16="http://schemas.microsoft.com/office/drawing/2014/main" id="{4CDEB983-0F60-4C90-9807-0EB5E32707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91" b="90455" l="9607" r="91703">
                        <a14:foregroundMark x1="51092" y1="48182" x2="24891" y2="46818"/>
                        <a14:foregroundMark x1="41048" y1="60455" x2="57642" y2="51818"/>
                        <a14:foregroundMark x1="57642" y1="48182" x2="55895" y2="79091"/>
                        <a14:foregroundMark x1="58952" y1="70455" x2="58952" y2="70455"/>
                        <a14:foregroundMark x1="60699" y1="55000" x2="60699" y2="55000"/>
                        <a14:foregroundMark x1="57642" y1="55000" x2="57642" y2="55000"/>
                        <a14:foregroundMark x1="57642" y1="55000" x2="57642" y2="50000"/>
                        <a14:foregroundMark x1="57642" y1="45000" x2="57642" y2="45000"/>
                        <a14:foregroundMark x1="42795" y1="36364" x2="37991" y2="36364"/>
                        <a14:foregroundMark x1="68996" y1="35000" x2="72052" y2="41818"/>
                        <a14:foregroundMark x1="45852" y1="65455" x2="45852" y2="65455"/>
                        <a14:foregroundMark x1="51092" y1="68636" x2="51092" y2="70455"/>
                        <a14:foregroundMark x1="47598" y1="72273" x2="45852" y2="72273"/>
                        <a14:foregroundMark x1="51092" y1="84091" x2="64192" y2="89091"/>
                        <a14:foregroundMark x1="41048" y1="4091" x2="60699" y2="12727"/>
                        <a14:foregroundMark x1="20087" y1="35000" x2="11790" y2="40000"/>
                        <a14:foregroundMark x1="83843" y1="38182" x2="88646" y2="61818"/>
                        <a14:foregroundMark x1="34498" y1="90909" x2="65502" y2="84091"/>
                        <a14:foregroundMark x1="62445" y1="72273" x2="67249" y2="56818"/>
                        <a14:foregroundMark x1="37991" y1="33182" x2="37991" y2="33182"/>
                        <a14:foregroundMark x1="21397" y1="45000" x2="21397" y2="45000"/>
                        <a14:foregroundMark x1="39738" y1="60455" x2="39738" y2="60455"/>
                        <a14:foregroundMark x1="91703" y1="50000" x2="91703" y2="48182"/>
                        <a14:foregroundMark x1="44541" y1="65455" x2="37991" y2="6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786"/>
            <a:ext cx="860811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306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Рекомендации к использованию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80</cp:revision>
  <dcterms:created xsi:type="dcterms:W3CDTF">2020-12-06T09:21:37Z</dcterms:created>
  <dcterms:modified xsi:type="dcterms:W3CDTF">2021-03-16T03:34:06Z</dcterms:modified>
</cp:coreProperties>
</file>