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2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503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9D508B-1E30-47FD-B519-0AD0A4B93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-51445"/>
            <a:ext cx="9144000" cy="693846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-16" y="1571613"/>
            <a:ext cx="9144000" cy="2357454"/>
          </a:xfrm>
          <a:prstGeom prst="rect">
            <a:avLst/>
          </a:prstGeom>
          <a:effectLst>
            <a:glow rad="1447800">
              <a:schemeClr val="bg1">
                <a:alpha val="37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дидактическая игра по ФЭМП </a:t>
            </a:r>
          </a:p>
          <a:p>
            <a:pPr lvl="0" algn="ctr"/>
            <a:r>
              <a:rPr lang="ru-RU" sz="3200" b="1" dirty="0">
                <a:effectLst>
                  <a:glow rad="647700">
                    <a:schemeClr val="bg1">
                      <a:alpha val="67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старшего возраста: «ПосчитайКа»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-16" y="3385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2000" dirty="0" err="1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Кушвинского</a:t>
            </a:r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городского округа         </a:t>
            </a:r>
          </a:p>
          <a:p>
            <a:pPr algn="ctr"/>
            <a:r>
              <a:rPr lang="ru-RU" sz="2000" dirty="0">
                <a:effectLst>
                  <a:glow rad="368300">
                    <a:srgbClr val="FFFFFF">
                      <a:alpha val="53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№12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29124" y="4816680"/>
            <a:ext cx="4714892" cy="14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812800">
              <a:schemeClr val="bg1">
                <a:alpha val="40000"/>
              </a:schemeClr>
            </a:glow>
          </a:effec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355600">
                    <a:srgbClr val="FFFFFF">
                      <a:alpha val="56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Григорьева Ольга Вячеславовна, воспитатель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355600">
                  <a:srgbClr val="FFFFFF">
                    <a:alpha val="56000"/>
                  </a:srgbClr>
                </a:glo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AC2E0-810A-428B-AFC5-BBDA66C98C31}"/>
              </a:ext>
            </a:extLst>
          </p:cNvPr>
          <p:cNvSpPr txBox="1"/>
          <p:nvPr/>
        </p:nvSpPr>
        <p:spPr>
          <a:xfrm>
            <a:off x="4429124" y="6245853"/>
            <a:ext cx="1222996" cy="369332"/>
          </a:xfrm>
          <a:prstGeom prst="rect">
            <a:avLst/>
          </a:prstGeom>
          <a:noFill/>
          <a:effectLst>
            <a:glow rad="863600">
              <a:srgbClr val="FFFFFF">
                <a:alpha val="57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glow rad="266700">
                    <a:srgbClr val="FFFFFF">
                      <a:alpha val="53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>
                <a:effectLst>
                  <a:glow rad="266700">
                    <a:srgbClr val="FFFFFF">
                      <a:alpha val="53000"/>
                    </a:srgb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использованию игры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закрепление счета в пределах 10.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закреплять знаний состава изученных чисел; </a:t>
            </a:r>
          </a:p>
          <a:p>
            <a:pPr marL="0" inden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закреплять ориентацию в пространстве;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развивать навыки счёта; </a:t>
            </a:r>
          </a:p>
          <a:p>
            <a:pPr marL="0" inden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развивать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зрительное внимание;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воспитывать дружелюбие, умение работать в парах.</a:t>
            </a:r>
          </a:p>
          <a:p>
            <a:pPr marL="0" indent="0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Дети в индивидуальном порядке, в парах, группой решают задачи представленные на слайдах .</a:t>
            </a:r>
          </a:p>
          <a:p>
            <a:pPr marL="0" indent="0">
              <a:buNone/>
            </a:pP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Соревнование между детьми на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-1194954" y="935182"/>
            <a:ext cx="10515600" cy="61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1194954" y="1444624"/>
            <a:ext cx="11533909" cy="447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597DB-FE86-4418-B0CD-8D530723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ПосчитайКа сколько снежинок?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BF347B-2CDA-4BD1-A40D-C3627C135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6" y="1347484"/>
            <a:ext cx="1152128" cy="13220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905C1-CE78-4313-9692-D3D885ED4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71" y="2841384"/>
            <a:ext cx="1152128" cy="13220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0B473-BA15-4A0A-978E-9E6E04D2D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8" y="1370619"/>
            <a:ext cx="1152128" cy="13220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FCC649-440C-4021-9DA9-3BC4D20E3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40" y="1285822"/>
            <a:ext cx="1152128" cy="1322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413252-8201-497E-805A-227651EBB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1" y="3583572"/>
            <a:ext cx="1152128" cy="13220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E8D98A-9D85-4F70-9900-5EC516101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67" y="2765306"/>
            <a:ext cx="1152128" cy="1322072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279223EF-16EA-46DA-8D28-85FA39834598}"/>
              </a:ext>
            </a:extLst>
          </p:cNvPr>
          <p:cNvSpPr/>
          <p:nvPr/>
        </p:nvSpPr>
        <p:spPr>
          <a:xfrm>
            <a:off x="6524996" y="5035008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E6B6913-A3BC-4A9A-B5DD-83E76E2B3501}"/>
              </a:ext>
            </a:extLst>
          </p:cNvPr>
          <p:cNvSpPr/>
          <p:nvPr/>
        </p:nvSpPr>
        <p:spPr>
          <a:xfrm>
            <a:off x="4821300" y="5015070"/>
            <a:ext cx="1417859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19CBCBC-7799-4677-BC9B-B65570245BD0}"/>
              </a:ext>
            </a:extLst>
          </p:cNvPr>
          <p:cNvSpPr/>
          <p:nvPr/>
        </p:nvSpPr>
        <p:spPr>
          <a:xfrm>
            <a:off x="3102998" y="5015070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8113D11-DCA0-4049-A9D2-AC65703B85EA}"/>
              </a:ext>
            </a:extLst>
          </p:cNvPr>
          <p:cNvSpPr/>
          <p:nvPr/>
        </p:nvSpPr>
        <p:spPr>
          <a:xfrm>
            <a:off x="1384696" y="5015070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AA45BD6-E435-4A84-9A64-46E5EA152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80" y="1023610"/>
            <a:ext cx="1152128" cy="13220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D2D4DED-5557-48D9-9A8E-B3E0F81A5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84" y="2765306"/>
            <a:ext cx="1152128" cy="13220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2FE4BA3-267E-44F0-AB15-CBAE0059A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71978"/>
            <a:ext cx="1152128" cy="1322072"/>
          </a:xfrm>
          <a:prstGeom prst="rect">
            <a:avLst/>
          </a:prstGeom>
        </p:spPr>
      </p:pic>
      <p:sp>
        <p:nvSpPr>
          <p:cNvPr id="3" name="Стрелка: вправо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694973-6230-4287-AD30-4F0B0BAB4ADF}"/>
              </a:ext>
            </a:extLst>
          </p:cNvPr>
          <p:cNvSpPr/>
          <p:nvPr/>
        </p:nvSpPr>
        <p:spPr>
          <a:xfrm>
            <a:off x="8140343" y="6052252"/>
            <a:ext cx="7976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76548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35A9F-776C-4D9D-962B-D1CA1FAAA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" y="-2156"/>
            <a:ext cx="9146874" cy="68601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1555B-F044-4586-8248-2B88FFA2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ПосчитайКа сколько снеговиков спряталось?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93AD00F-0B73-4804-B21C-CB31F8CA25D4}"/>
              </a:ext>
            </a:extLst>
          </p:cNvPr>
          <p:cNvSpPr/>
          <p:nvPr/>
        </p:nvSpPr>
        <p:spPr>
          <a:xfrm>
            <a:off x="2307388" y="5661247"/>
            <a:ext cx="1080120" cy="9809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390D879-DA87-4FF8-948E-0326DBEC8971}"/>
              </a:ext>
            </a:extLst>
          </p:cNvPr>
          <p:cNvSpPr/>
          <p:nvPr/>
        </p:nvSpPr>
        <p:spPr>
          <a:xfrm>
            <a:off x="3510710" y="5683979"/>
            <a:ext cx="1080120" cy="9809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B5DF81E-3C26-4753-B278-22CB4CD2D543}"/>
              </a:ext>
            </a:extLst>
          </p:cNvPr>
          <p:cNvSpPr/>
          <p:nvPr/>
        </p:nvSpPr>
        <p:spPr>
          <a:xfrm>
            <a:off x="4714032" y="5683978"/>
            <a:ext cx="1080120" cy="9809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Стрелка: вправо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EE31084-C6AB-437C-8252-62C1F278CC69}"/>
              </a:ext>
            </a:extLst>
          </p:cNvPr>
          <p:cNvSpPr/>
          <p:nvPr/>
        </p:nvSpPr>
        <p:spPr>
          <a:xfrm>
            <a:off x="7889168" y="6034612"/>
            <a:ext cx="7976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71829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185380-FAAF-4E33-BF03-90FD94B75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7782"/>
            <a:ext cx="9144000" cy="68502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9513D-BC29-48F1-A68D-DE9E3DC7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ПосчитайКа сколько шаров на ёлке?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FDB3A-F560-41EF-93FF-B2D49A816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1" y="1241914"/>
            <a:ext cx="5069864" cy="5528494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CC76A66-A149-4437-927B-08A782775760}"/>
              </a:ext>
            </a:extLst>
          </p:cNvPr>
          <p:cNvSpPr/>
          <p:nvPr/>
        </p:nvSpPr>
        <p:spPr>
          <a:xfrm>
            <a:off x="6656179" y="1706717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16042B9-DDEB-4E19-9BAF-D9AADE05BEC7}"/>
              </a:ext>
            </a:extLst>
          </p:cNvPr>
          <p:cNvSpPr/>
          <p:nvPr/>
        </p:nvSpPr>
        <p:spPr>
          <a:xfrm>
            <a:off x="6656179" y="3257226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BFDD9C6-BEF2-45E8-AD17-DDD86EFB818B}"/>
              </a:ext>
            </a:extLst>
          </p:cNvPr>
          <p:cNvSpPr/>
          <p:nvPr/>
        </p:nvSpPr>
        <p:spPr>
          <a:xfrm>
            <a:off x="6656179" y="4851143"/>
            <a:ext cx="1334652" cy="13052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Стрелка: вправо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03CC33-34B1-49EA-8445-F402E55900D0}"/>
              </a:ext>
            </a:extLst>
          </p:cNvPr>
          <p:cNvSpPr/>
          <p:nvPr/>
        </p:nvSpPr>
        <p:spPr>
          <a:xfrm>
            <a:off x="8140343" y="6052252"/>
            <a:ext cx="7976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1251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D47EA-F239-46BB-BFB5-EB8B08AF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FB5E02-82B0-4383-BD2F-418E94F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ПосчитайКа сколько снегирей смотрит влево?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74053-B6CD-4DA8-B25E-2B01E65F5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08" y="3755476"/>
            <a:ext cx="3130086" cy="3130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44C07-5ABD-4E1A-B259-93EC1E1E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54" y="2566201"/>
            <a:ext cx="3131840" cy="31318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999A24-D09B-4A38-BC12-F7C497A8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18584"/>
            <a:ext cx="3130087" cy="31300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038530-27BB-4C75-AC53-683F4EA23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63" y="486080"/>
            <a:ext cx="3130086" cy="3130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379E0D-A408-4EAE-AD81-7B642A06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4" y="1256315"/>
            <a:ext cx="2943130" cy="29431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ADF167-1925-4CC7-ABD7-29457AC7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96" y="110477"/>
            <a:ext cx="3301917" cy="3301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DC286D-454C-4D77-99C7-2F7D76965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1989" y="2966304"/>
            <a:ext cx="2808312" cy="30676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77EDFB-81F8-410A-A4EA-748C98B7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2009" y="985450"/>
            <a:ext cx="2808312" cy="30676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909F4A8-05C9-4842-9218-CFEDD6B13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6294" y="876902"/>
            <a:ext cx="2808312" cy="30676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4D4EF9-E7BC-4733-83D6-8FD1F3AFD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9265" y="2666001"/>
            <a:ext cx="2808312" cy="30676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A9503E4-B47A-44B3-B3CE-336904821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4394" y="1893386"/>
            <a:ext cx="2808312" cy="30676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A28A254-C657-4798-888E-2D046EDF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3214" y="3233344"/>
            <a:ext cx="2808312" cy="30676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51FDF92-E265-4213-86E4-D64CE7D3E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5356" y="2360047"/>
            <a:ext cx="2808312" cy="30676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2742269-DE5A-42E6-BD29-D8D23DA97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8" y="3882895"/>
            <a:ext cx="2430012" cy="243001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08B0D82-D0B7-41F7-8CD1-394F5DAEC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3" y="147786"/>
            <a:ext cx="2553733" cy="25537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11402F6-940B-483A-A592-CCAAB352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98" y="1069025"/>
            <a:ext cx="2921027" cy="29210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0BBE0DC-AB13-4229-B634-CA3B6173E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61" y="4297398"/>
            <a:ext cx="2506132" cy="2506132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228AD81E-FD01-4AF5-B637-B4195915AE3C}"/>
              </a:ext>
            </a:extLst>
          </p:cNvPr>
          <p:cNvSpPr/>
          <p:nvPr/>
        </p:nvSpPr>
        <p:spPr>
          <a:xfrm>
            <a:off x="3970129" y="5578235"/>
            <a:ext cx="1228398" cy="10817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6DD2D2B-85C9-44C8-B50A-F7825D748983}"/>
              </a:ext>
            </a:extLst>
          </p:cNvPr>
          <p:cNvSpPr/>
          <p:nvPr/>
        </p:nvSpPr>
        <p:spPr>
          <a:xfrm>
            <a:off x="2569939" y="5529191"/>
            <a:ext cx="1228398" cy="10817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9254946-8D80-4493-826E-C0A36CEB921E}"/>
              </a:ext>
            </a:extLst>
          </p:cNvPr>
          <p:cNvSpPr/>
          <p:nvPr/>
        </p:nvSpPr>
        <p:spPr>
          <a:xfrm>
            <a:off x="5306820" y="5528404"/>
            <a:ext cx="1228398" cy="10817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3" name="Стрелка: вправо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189C81-D56D-4D42-B246-BB3EBCC70AD8}"/>
              </a:ext>
            </a:extLst>
          </p:cNvPr>
          <p:cNvSpPr/>
          <p:nvPr/>
        </p:nvSpPr>
        <p:spPr>
          <a:xfrm>
            <a:off x="8140343" y="6052252"/>
            <a:ext cx="7976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2E476D-8E4D-4672-B5B2-0CED5F97E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6" y="0"/>
            <a:ext cx="9158816" cy="68691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2CC89-1759-4AAE-AE21-E269078A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ПосчитайКа чего больше?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00014B4-CA7C-4100-925D-8EEAB21709DB}"/>
              </a:ext>
            </a:extLst>
          </p:cNvPr>
          <p:cNvSpPr/>
          <p:nvPr/>
        </p:nvSpPr>
        <p:spPr>
          <a:xfrm>
            <a:off x="683568" y="1407361"/>
            <a:ext cx="3024336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303DB92-212E-4DFB-9B49-E201FB7C5CE6}"/>
              </a:ext>
            </a:extLst>
          </p:cNvPr>
          <p:cNvSpPr/>
          <p:nvPr/>
        </p:nvSpPr>
        <p:spPr>
          <a:xfrm>
            <a:off x="5148064" y="1397083"/>
            <a:ext cx="3024336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5E7CF5-61AB-4E25-B3CF-706ADEEE81DE}"/>
              </a:ext>
            </a:extLst>
          </p:cNvPr>
          <p:cNvSpPr/>
          <p:nvPr/>
        </p:nvSpPr>
        <p:spPr>
          <a:xfrm>
            <a:off x="683568" y="3995799"/>
            <a:ext cx="3024336" cy="201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F294E19-A065-4809-BFDA-D62B07885C8D}"/>
              </a:ext>
            </a:extLst>
          </p:cNvPr>
          <p:cNvSpPr/>
          <p:nvPr/>
        </p:nvSpPr>
        <p:spPr>
          <a:xfrm>
            <a:off x="5127442" y="4005064"/>
            <a:ext cx="3044958" cy="2015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7EE975B-5A25-42D2-B8A8-B6B50808128A}"/>
              </a:ext>
            </a:extLst>
          </p:cNvPr>
          <p:cNvSpPr/>
          <p:nvPr/>
        </p:nvSpPr>
        <p:spPr>
          <a:xfrm>
            <a:off x="4066052" y="1407361"/>
            <a:ext cx="793980" cy="653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&gt;</a:t>
            </a:r>
            <a:endParaRPr lang="ru-RU" sz="3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71B75CB-34E1-4F51-AA3A-8CD20FE7AC17}"/>
              </a:ext>
            </a:extLst>
          </p:cNvPr>
          <p:cNvSpPr/>
          <p:nvPr/>
        </p:nvSpPr>
        <p:spPr>
          <a:xfrm>
            <a:off x="4084712" y="2080382"/>
            <a:ext cx="792088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=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CED715A-1081-40F7-8910-292FED70E863}"/>
              </a:ext>
            </a:extLst>
          </p:cNvPr>
          <p:cNvSpPr/>
          <p:nvPr/>
        </p:nvSpPr>
        <p:spPr>
          <a:xfrm>
            <a:off x="4067944" y="2743126"/>
            <a:ext cx="792088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&lt;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6BF3A602-93ED-4420-A1DA-6FEF5E6828B6}"/>
              </a:ext>
            </a:extLst>
          </p:cNvPr>
          <p:cNvSpPr/>
          <p:nvPr/>
        </p:nvSpPr>
        <p:spPr>
          <a:xfrm>
            <a:off x="4066052" y="3995799"/>
            <a:ext cx="792088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&gt;</a:t>
            </a:r>
            <a:endParaRPr lang="ru-RU" sz="36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3344530-8852-437F-8E58-49EE6E35DFFB}"/>
              </a:ext>
            </a:extLst>
          </p:cNvPr>
          <p:cNvSpPr/>
          <p:nvPr/>
        </p:nvSpPr>
        <p:spPr>
          <a:xfrm>
            <a:off x="4087149" y="4681899"/>
            <a:ext cx="792088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=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40D3134-302D-4744-A690-6405E6E41E17}"/>
              </a:ext>
            </a:extLst>
          </p:cNvPr>
          <p:cNvSpPr/>
          <p:nvPr/>
        </p:nvSpPr>
        <p:spPr>
          <a:xfrm>
            <a:off x="4066052" y="5367063"/>
            <a:ext cx="792088" cy="643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&lt;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9BE544-3DA8-458C-BDD4-BF961F43D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92276"/>
            <a:ext cx="692761" cy="9061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73675EE-F8C9-4A07-8B87-9CA657B48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07" y="1394379"/>
            <a:ext cx="692761" cy="9061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53AB92-60DE-4E89-9D69-C4F5CD0F2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95" y="2133868"/>
            <a:ext cx="692761" cy="9061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1EE956-B4BD-4BFB-9AB8-BD7800B11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4" y="2290060"/>
            <a:ext cx="692761" cy="90613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F71B19-B37D-41A5-85E0-F32232551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2948"/>
            <a:ext cx="724654" cy="112132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CD9F88E-604C-449E-901D-D18AB1B61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32" y="3998745"/>
            <a:ext cx="604133" cy="9348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31461EC-A888-4DB1-A463-57893964B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59" y="3995799"/>
            <a:ext cx="695966" cy="107692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9F7965D-CA94-4797-9C5D-2F09EA20DF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34" y="4933345"/>
            <a:ext cx="695965" cy="10769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37583F-79D1-4248-9021-3584E9905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59" y="5041413"/>
            <a:ext cx="556434" cy="8610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F3F5CD6-5815-496F-8F36-6FFA0A6929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5" y="4920880"/>
            <a:ext cx="937879" cy="108007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577C6D-F991-4E25-83B7-ECDD1D5D3D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03" y="4005064"/>
            <a:ext cx="846163" cy="9744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67D060-2C2C-46B4-BFBB-BE901E1D11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68" y="4991000"/>
            <a:ext cx="846163" cy="97445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AC4C75D-E3B2-4D93-8DFA-721E1E77A8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60" y="4016548"/>
            <a:ext cx="846163" cy="97445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F13DB62-FFB0-44F1-8A0C-8CEB41CC47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85" y="3986428"/>
            <a:ext cx="846163" cy="97445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D6F1E33-FCB5-4FC2-84B7-5E40AAD941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46" y="4941072"/>
            <a:ext cx="846163" cy="97445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DDCF5DB-DBF4-48CD-BEA6-F5C5573701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4" y="2032831"/>
            <a:ext cx="840841" cy="90011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B2A-8CE4-4718-B240-1CFD707FA9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23" y="2079484"/>
            <a:ext cx="840841" cy="90011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10D653F-0A65-42FA-BF7C-BDF7EDD5C0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99" y="1508771"/>
            <a:ext cx="840841" cy="900112"/>
          </a:xfrm>
          <a:prstGeom prst="rect">
            <a:avLst/>
          </a:prstGeom>
        </p:spPr>
      </p:pic>
      <p:sp>
        <p:nvSpPr>
          <p:cNvPr id="67" name="Стрелка: вправо 6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1BBFA1-6C73-4106-860B-4054975CBF76}"/>
              </a:ext>
            </a:extLst>
          </p:cNvPr>
          <p:cNvSpPr/>
          <p:nvPr/>
        </p:nvSpPr>
        <p:spPr>
          <a:xfrm>
            <a:off x="8140343" y="6052252"/>
            <a:ext cx="79763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75273"/>
      </p:ext>
    </p:extLst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47A527-4BEC-413F-9632-746A1C15C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" y="0"/>
            <a:ext cx="915089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0D9F6-0D08-4166-8662-6D77CB7E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0" y="1772816"/>
            <a:ext cx="8229600" cy="216024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 </a:t>
            </a:r>
            <a:br>
              <a:rPr lang="ru-RU" sz="6000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002060"/>
                </a:solidFill>
                <a:effectLst>
                  <a:glow rad="203200">
                    <a:schemeClr val="bg1">
                      <a:alpha val="6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правильно решил!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8156353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168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Рекомендации к использованию игры </vt:lpstr>
      <vt:lpstr>ПосчитайКа сколько снежинок?</vt:lpstr>
      <vt:lpstr>ПосчитайКа сколько снеговиков спряталось?</vt:lpstr>
      <vt:lpstr>ПосчитайКа сколько шаров на ёлке?</vt:lpstr>
      <vt:lpstr>ПосчитайКа сколько снегирей смотрит влево?</vt:lpstr>
      <vt:lpstr>ПосчитайКа чего больше?</vt:lpstr>
      <vt:lpstr>Молодец!  Все правильно решил!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home</cp:lastModifiedBy>
  <cp:revision>82</cp:revision>
  <dcterms:created xsi:type="dcterms:W3CDTF">2020-04-21T10:17:03Z</dcterms:created>
  <dcterms:modified xsi:type="dcterms:W3CDTF">2020-11-19T03:57:21Z</dcterms:modified>
</cp:coreProperties>
</file>